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81" r:id="rId2"/>
    <p:sldId id="256" r:id="rId3"/>
    <p:sldId id="257" r:id="rId4"/>
    <p:sldId id="278" r:id="rId5"/>
    <p:sldId id="279" r:id="rId6"/>
    <p:sldId id="263" r:id="rId7"/>
    <p:sldId id="280" r:id="rId8"/>
    <p:sldId id="282" r:id="rId9"/>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4898F6F2-DD79-4528-AC09-531EF3DFD004}" type="datetimeFigureOut">
              <a:rPr lang="en-US" smtClean="0"/>
              <a:t>5/12/2019</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80D905A0-1922-4A07-9EE6-DF1F3868F0BA}" type="slidenum">
              <a:rPr lang="en-US" smtClean="0"/>
              <a:t>‹#›</a:t>
            </a:fld>
            <a:endParaRPr lang="en-US"/>
          </a:p>
        </p:txBody>
      </p:sp>
    </p:spTree>
    <p:extLst>
      <p:ext uri="{BB962C8B-B14F-4D97-AF65-F5344CB8AC3E}">
        <p14:creationId xmlns:p14="http://schemas.microsoft.com/office/powerpoint/2010/main" val="256563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10D2-F583-48FA-B727-BC50CB4B15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11865-57D3-45E7-85E3-491417123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F40076-32A7-40E7-96A5-F91CD74C12D0}"/>
              </a:ext>
            </a:extLst>
          </p:cNvPr>
          <p:cNvSpPr>
            <a:spLocks noGrp="1"/>
          </p:cNvSpPr>
          <p:nvPr>
            <p:ph type="dt" sz="half" idx="10"/>
          </p:nvPr>
        </p:nvSpPr>
        <p:spPr/>
        <p:txBody>
          <a:bodyPr/>
          <a:lstStyle/>
          <a:p>
            <a:fld id="{E8D9E239-0F29-4240-90E2-3DF9F99DC2E1}" type="datetime1">
              <a:rPr lang="en-US" smtClean="0"/>
              <a:t>5/12/2019</a:t>
            </a:fld>
            <a:endParaRPr lang="en-US"/>
          </a:p>
        </p:txBody>
      </p:sp>
      <p:sp>
        <p:nvSpPr>
          <p:cNvPr id="5" name="Footer Placeholder 4">
            <a:extLst>
              <a:ext uri="{FF2B5EF4-FFF2-40B4-BE49-F238E27FC236}">
                <a16:creationId xmlns:a16="http://schemas.microsoft.com/office/drawing/2014/main" id="{D9618E14-8A24-4689-A619-1606E136A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FAB57-3D71-4DAD-A1D1-01A55F3A1D89}"/>
              </a:ext>
            </a:extLst>
          </p:cNvPr>
          <p:cNvSpPr>
            <a:spLocks noGrp="1"/>
          </p:cNvSpPr>
          <p:nvPr>
            <p:ph type="sldNum" sz="quarter" idx="12"/>
          </p:nvPr>
        </p:nvSpPr>
        <p:spPr/>
        <p:txBody>
          <a:bodyPr/>
          <a:lstStyle/>
          <a:p>
            <a:fld id="{7293C641-2360-40BC-81BC-760DD6D4D017}" type="slidenum">
              <a:rPr lang="en-US" smtClean="0"/>
              <a:t>‹#›</a:t>
            </a:fld>
            <a:endParaRPr lang="en-US"/>
          </a:p>
        </p:txBody>
      </p:sp>
      <p:pic>
        <p:nvPicPr>
          <p:cNvPr id="7" name="Picture 6">
            <a:extLst>
              <a:ext uri="{FF2B5EF4-FFF2-40B4-BE49-F238E27FC236}">
                <a16:creationId xmlns:a16="http://schemas.microsoft.com/office/drawing/2014/main" id="{FC03A172-446F-4034-857F-34194AF085BF}"/>
              </a:ext>
            </a:extLst>
          </p:cNvPr>
          <p:cNvPicPr>
            <a:picLocks noChangeAspect="1"/>
          </p:cNvPicPr>
          <p:nvPr userDrawn="1"/>
        </p:nvPicPr>
        <p:blipFill>
          <a:blip r:embed="rId2"/>
          <a:stretch>
            <a:fillRect/>
          </a:stretch>
        </p:blipFill>
        <p:spPr>
          <a:xfrm>
            <a:off x="57364" y="23813"/>
            <a:ext cx="1819599" cy="1322102"/>
          </a:xfrm>
          <a:prstGeom prst="rect">
            <a:avLst/>
          </a:prstGeom>
        </p:spPr>
      </p:pic>
    </p:spTree>
    <p:extLst>
      <p:ext uri="{BB962C8B-B14F-4D97-AF65-F5344CB8AC3E}">
        <p14:creationId xmlns:p14="http://schemas.microsoft.com/office/powerpoint/2010/main" val="19235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E4EA-B37A-4349-9CE2-8D4AB501FB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E2F9B2-3253-4673-860B-18BE0F3813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1174A-ACE5-4138-8A63-C21FB8F6DAF7}"/>
              </a:ext>
            </a:extLst>
          </p:cNvPr>
          <p:cNvSpPr>
            <a:spLocks noGrp="1"/>
          </p:cNvSpPr>
          <p:nvPr>
            <p:ph type="dt" sz="half" idx="10"/>
          </p:nvPr>
        </p:nvSpPr>
        <p:spPr/>
        <p:txBody>
          <a:bodyPr/>
          <a:lstStyle/>
          <a:p>
            <a:fld id="{C23FC864-603B-4987-959D-1701FE843011}" type="datetime1">
              <a:rPr lang="en-US" smtClean="0"/>
              <a:t>5/12/2019</a:t>
            </a:fld>
            <a:endParaRPr lang="en-US"/>
          </a:p>
        </p:txBody>
      </p:sp>
      <p:sp>
        <p:nvSpPr>
          <p:cNvPr id="5" name="Footer Placeholder 4">
            <a:extLst>
              <a:ext uri="{FF2B5EF4-FFF2-40B4-BE49-F238E27FC236}">
                <a16:creationId xmlns:a16="http://schemas.microsoft.com/office/drawing/2014/main" id="{43011D19-D18E-4819-A8D8-E82A8D7E3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FA549-E2CB-47B4-B019-C675E0CF9AFB}"/>
              </a:ext>
            </a:extLst>
          </p:cNvPr>
          <p:cNvSpPr>
            <a:spLocks noGrp="1"/>
          </p:cNvSpPr>
          <p:nvPr>
            <p:ph type="sldNum" sz="quarter" idx="12"/>
          </p:nvPr>
        </p:nvSpPr>
        <p:spPr/>
        <p:txBody>
          <a:bodyPr/>
          <a:lstStyle/>
          <a:p>
            <a:fld id="{7293C641-2360-40BC-81BC-760DD6D4D017}" type="slidenum">
              <a:rPr lang="en-US" smtClean="0"/>
              <a:t>‹#›</a:t>
            </a:fld>
            <a:endParaRPr lang="en-US"/>
          </a:p>
        </p:txBody>
      </p:sp>
    </p:spTree>
    <p:extLst>
      <p:ext uri="{BB962C8B-B14F-4D97-AF65-F5344CB8AC3E}">
        <p14:creationId xmlns:p14="http://schemas.microsoft.com/office/powerpoint/2010/main" val="329848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531F1E-9C8D-41B3-ABFE-A45EC8A7ED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821A8F-A601-4610-9312-08D91EF7D3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61BDD-6E8A-4D38-A987-78267DE3765A}"/>
              </a:ext>
            </a:extLst>
          </p:cNvPr>
          <p:cNvSpPr>
            <a:spLocks noGrp="1"/>
          </p:cNvSpPr>
          <p:nvPr>
            <p:ph type="dt" sz="half" idx="10"/>
          </p:nvPr>
        </p:nvSpPr>
        <p:spPr/>
        <p:txBody>
          <a:bodyPr/>
          <a:lstStyle/>
          <a:p>
            <a:fld id="{692FB199-28CB-4350-9081-59841CBB6617}" type="datetime1">
              <a:rPr lang="en-US" smtClean="0"/>
              <a:t>5/12/2019</a:t>
            </a:fld>
            <a:endParaRPr lang="en-US"/>
          </a:p>
        </p:txBody>
      </p:sp>
      <p:sp>
        <p:nvSpPr>
          <p:cNvPr id="5" name="Footer Placeholder 4">
            <a:extLst>
              <a:ext uri="{FF2B5EF4-FFF2-40B4-BE49-F238E27FC236}">
                <a16:creationId xmlns:a16="http://schemas.microsoft.com/office/drawing/2014/main" id="{77C5CBE6-1C2F-4319-901B-0143DFC6D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36809-1CED-46A1-A8EE-123A260408C4}"/>
              </a:ext>
            </a:extLst>
          </p:cNvPr>
          <p:cNvSpPr>
            <a:spLocks noGrp="1"/>
          </p:cNvSpPr>
          <p:nvPr>
            <p:ph type="sldNum" sz="quarter" idx="12"/>
          </p:nvPr>
        </p:nvSpPr>
        <p:spPr/>
        <p:txBody>
          <a:bodyPr/>
          <a:lstStyle/>
          <a:p>
            <a:fld id="{7293C641-2360-40BC-81BC-760DD6D4D017}" type="slidenum">
              <a:rPr lang="en-US" smtClean="0"/>
              <a:t>‹#›</a:t>
            </a:fld>
            <a:endParaRPr lang="en-US"/>
          </a:p>
        </p:txBody>
      </p:sp>
    </p:spTree>
    <p:extLst>
      <p:ext uri="{BB962C8B-B14F-4D97-AF65-F5344CB8AC3E}">
        <p14:creationId xmlns:p14="http://schemas.microsoft.com/office/powerpoint/2010/main" val="298446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CE5C-5FF7-40E3-89C1-9722C6478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AC9F0-74C8-431C-BC82-875928E76E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3F323-05AB-42BA-8FFA-C42E19ED0493}"/>
              </a:ext>
            </a:extLst>
          </p:cNvPr>
          <p:cNvSpPr>
            <a:spLocks noGrp="1"/>
          </p:cNvSpPr>
          <p:nvPr>
            <p:ph type="dt" sz="half" idx="10"/>
          </p:nvPr>
        </p:nvSpPr>
        <p:spPr/>
        <p:txBody>
          <a:bodyPr/>
          <a:lstStyle/>
          <a:p>
            <a:fld id="{BD5FBB50-0308-4570-AEC1-EEBFC7936E64}" type="datetime1">
              <a:rPr lang="en-US" smtClean="0"/>
              <a:t>5/12/2019</a:t>
            </a:fld>
            <a:endParaRPr lang="en-US"/>
          </a:p>
        </p:txBody>
      </p:sp>
      <p:sp>
        <p:nvSpPr>
          <p:cNvPr id="5" name="Footer Placeholder 4">
            <a:extLst>
              <a:ext uri="{FF2B5EF4-FFF2-40B4-BE49-F238E27FC236}">
                <a16:creationId xmlns:a16="http://schemas.microsoft.com/office/drawing/2014/main" id="{B2E8434D-1F97-426C-B53C-70BED810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73D7C-6B44-446C-A210-F3A33274D533}"/>
              </a:ext>
            </a:extLst>
          </p:cNvPr>
          <p:cNvSpPr>
            <a:spLocks noGrp="1"/>
          </p:cNvSpPr>
          <p:nvPr>
            <p:ph type="sldNum" sz="quarter" idx="12"/>
          </p:nvPr>
        </p:nvSpPr>
        <p:spPr/>
        <p:txBody>
          <a:bodyPr/>
          <a:lstStyle/>
          <a:p>
            <a:fld id="{7293C641-2360-40BC-81BC-760DD6D4D017}" type="slidenum">
              <a:rPr lang="en-US" smtClean="0"/>
              <a:t>‹#›</a:t>
            </a:fld>
            <a:endParaRPr lang="en-US"/>
          </a:p>
        </p:txBody>
      </p:sp>
    </p:spTree>
    <p:extLst>
      <p:ext uri="{BB962C8B-B14F-4D97-AF65-F5344CB8AC3E}">
        <p14:creationId xmlns:p14="http://schemas.microsoft.com/office/powerpoint/2010/main" val="179027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4EEA-349C-448D-B68A-04F718CBD6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E20694-91E7-497C-B156-A36B66398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E65E32-F5F5-4473-9C04-12BEC52F3BDA}"/>
              </a:ext>
            </a:extLst>
          </p:cNvPr>
          <p:cNvSpPr>
            <a:spLocks noGrp="1"/>
          </p:cNvSpPr>
          <p:nvPr>
            <p:ph type="dt" sz="half" idx="10"/>
          </p:nvPr>
        </p:nvSpPr>
        <p:spPr/>
        <p:txBody>
          <a:bodyPr/>
          <a:lstStyle/>
          <a:p>
            <a:fld id="{CA442DAA-EB7F-4388-A9D1-57DF1B6CC7D4}" type="datetime1">
              <a:rPr lang="en-US" smtClean="0"/>
              <a:t>5/12/2019</a:t>
            </a:fld>
            <a:endParaRPr lang="en-US"/>
          </a:p>
        </p:txBody>
      </p:sp>
      <p:sp>
        <p:nvSpPr>
          <p:cNvPr id="5" name="Footer Placeholder 4">
            <a:extLst>
              <a:ext uri="{FF2B5EF4-FFF2-40B4-BE49-F238E27FC236}">
                <a16:creationId xmlns:a16="http://schemas.microsoft.com/office/drawing/2014/main" id="{BB292846-AD74-4652-B094-36F1686BD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FEB43-49DE-4337-8F84-8D9F6F24C495}"/>
              </a:ext>
            </a:extLst>
          </p:cNvPr>
          <p:cNvSpPr>
            <a:spLocks noGrp="1"/>
          </p:cNvSpPr>
          <p:nvPr>
            <p:ph type="sldNum" sz="quarter" idx="12"/>
          </p:nvPr>
        </p:nvSpPr>
        <p:spPr/>
        <p:txBody>
          <a:bodyPr/>
          <a:lstStyle/>
          <a:p>
            <a:fld id="{7293C641-2360-40BC-81BC-760DD6D4D017}" type="slidenum">
              <a:rPr lang="en-US" smtClean="0"/>
              <a:t>‹#›</a:t>
            </a:fld>
            <a:endParaRPr lang="en-US"/>
          </a:p>
        </p:txBody>
      </p:sp>
    </p:spTree>
    <p:extLst>
      <p:ext uri="{BB962C8B-B14F-4D97-AF65-F5344CB8AC3E}">
        <p14:creationId xmlns:p14="http://schemas.microsoft.com/office/powerpoint/2010/main" val="422180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4573-1AAA-4419-B114-CE816AEC4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58392-2796-48AE-9DD5-C1ACFA1AEB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9594E9-D206-4CC1-998D-138364838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CBB598-A703-4B0B-8F0E-B6872363FBA9}"/>
              </a:ext>
            </a:extLst>
          </p:cNvPr>
          <p:cNvSpPr>
            <a:spLocks noGrp="1"/>
          </p:cNvSpPr>
          <p:nvPr>
            <p:ph type="dt" sz="half" idx="10"/>
          </p:nvPr>
        </p:nvSpPr>
        <p:spPr/>
        <p:txBody>
          <a:bodyPr/>
          <a:lstStyle/>
          <a:p>
            <a:fld id="{2D672D1A-B25B-4C1E-9982-B0161CE5BA9A}" type="datetime1">
              <a:rPr lang="en-US" smtClean="0"/>
              <a:t>5/12/2019</a:t>
            </a:fld>
            <a:endParaRPr lang="en-US"/>
          </a:p>
        </p:txBody>
      </p:sp>
      <p:sp>
        <p:nvSpPr>
          <p:cNvPr id="6" name="Footer Placeholder 5">
            <a:extLst>
              <a:ext uri="{FF2B5EF4-FFF2-40B4-BE49-F238E27FC236}">
                <a16:creationId xmlns:a16="http://schemas.microsoft.com/office/drawing/2014/main" id="{E4FD8872-676B-474E-90B8-63702EE8E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86B33-A465-4919-B515-DA1896F2E3A5}"/>
              </a:ext>
            </a:extLst>
          </p:cNvPr>
          <p:cNvSpPr>
            <a:spLocks noGrp="1"/>
          </p:cNvSpPr>
          <p:nvPr>
            <p:ph type="sldNum" sz="quarter" idx="12"/>
          </p:nvPr>
        </p:nvSpPr>
        <p:spPr/>
        <p:txBody>
          <a:bodyPr/>
          <a:lstStyle/>
          <a:p>
            <a:fld id="{7293C641-2360-40BC-81BC-760DD6D4D017}" type="slidenum">
              <a:rPr lang="en-US" smtClean="0"/>
              <a:t>‹#›</a:t>
            </a:fld>
            <a:endParaRPr lang="en-US"/>
          </a:p>
        </p:txBody>
      </p:sp>
    </p:spTree>
    <p:extLst>
      <p:ext uri="{BB962C8B-B14F-4D97-AF65-F5344CB8AC3E}">
        <p14:creationId xmlns:p14="http://schemas.microsoft.com/office/powerpoint/2010/main" val="371700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4B0F-50F5-4ED4-A987-5626E49589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C33093-8965-420B-BFE4-4747468843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1420EF-9402-4CCE-8429-2F2F531533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9EF2E5-044A-4DC6-B158-EA94798D1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CCA4D3-0E04-4A8A-8892-43A7A28F61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83D73A-3599-404D-9D76-BA51464A9AE7}"/>
              </a:ext>
            </a:extLst>
          </p:cNvPr>
          <p:cNvSpPr>
            <a:spLocks noGrp="1"/>
          </p:cNvSpPr>
          <p:nvPr>
            <p:ph type="dt" sz="half" idx="10"/>
          </p:nvPr>
        </p:nvSpPr>
        <p:spPr/>
        <p:txBody>
          <a:bodyPr/>
          <a:lstStyle/>
          <a:p>
            <a:fld id="{65EA0980-D8BE-43BB-A35F-704FB6BAABF2}" type="datetime1">
              <a:rPr lang="en-US" smtClean="0"/>
              <a:t>5/12/2019</a:t>
            </a:fld>
            <a:endParaRPr lang="en-US"/>
          </a:p>
        </p:txBody>
      </p:sp>
      <p:sp>
        <p:nvSpPr>
          <p:cNvPr id="8" name="Footer Placeholder 7">
            <a:extLst>
              <a:ext uri="{FF2B5EF4-FFF2-40B4-BE49-F238E27FC236}">
                <a16:creationId xmlns:a16="http://schemas.microsoft.com/office/drawing/2014/main" id="{7B0047A3-1798-46D7-BD8A-A9130B4751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4E1C2-3AEE-455A-AFD8-44B2D98D6F77}"/>
              </a:ext>
            </a:extLst>
          </p:cNvPr>
          <p:cNvSpPr>
            <a:spLocks noGrp="1"/>
          </p:cNvSpPr>
          <p:nvPr>
            <p:ph type="sldNum" sz="quarter" idx="12"/>
          </p:nvPr>
        </p:nvSpPr>
        <p:spPr/>
        <p:txBody>
          <a:bodyPr/>
          <a:lstStyle/>
          <a:p>
            <a:fld id="{7293C641-2360-40BC-81BC-760DD6D4D017}" type="slidenum">
              <a:rPr lang="en-US" smtClean="0"/>
              <a:t>‹#›</a:t>
            </a:fld>
            <a:endParaRPr lang="en-US"/>
          </a:p>
        </p:txBody>
      </p:sp>
    </p:spTree>
    <p:extLst>
      <p:ext uri="{BB962C8B-B14F-4D97-AF65-F5344CB8AC3E}">
        <p14:creationId xmlns:p14="http://schemas.microsoft.com/office/powerpoint/2010/main" val="308814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719-B3D1-4686-BAEB-5F450B3F1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EC9904-739B-420E-B23A-47F932B3AD2F}"/>
              </a:ext>
            </a:extLst>
          </p:cNvPr>
          <p:cNvSpPr>
            <a:spLocks noGrp="1"/>
          </p:cNvSpPr>
          <p:nvPr>
            <p:ph type="dt" sz="half" idx="10"/>
          </p:nvPr>
        </p:nvSpPr>
        <p:spPr/>
        <p:txBody>
          <a:bodyPr/>
          <a:lstStyle/>
          <a:p>
            <a:fld id="{E698D304-6207-4B09-9238-38E985C4BABF}" type="datetime1">
              <a:rPr lang="en-US" smtClean="0"/>
              <a:t>5/12/2019</a:t>
            </a:fld>
            <a:endParaRPr lang="en-US"/>
          </a:p>
        </p:txBody>
      </p:sp>
      <p:sp>
        <p:nvSpPr>
          <p:cNvPr id="4" name="Footer Placeholder 3">
            <a:extLst>
              <a:ext uri="{FF2B5EF4-FFF2-40B4-BE49-F238E27FC236}">
                <a16:creationId xmlns:a16="http://schemas.microsoft.com/office/drawing/2014/main" id="{4E91DD21-EB39-4965-8C22-38A4E01CB7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6FE313-D5E9-43FE-89AD-01B81FE78626}"/>
              </a:ext>
            </a:extLst>
          </p:cNvPr>
          <p:cNvSpPr>
            <a:spLocks noGrp="1"/>
          </p:cNvSpPr>
          <p:nvPr>
            <p:ph type="sldNum" sz="quarter" idx="12"/>
          </p:nvPr>
        </p:nvSpPr>
        <p:spPr/>
        <p:txBody>
          <a:bodyPr/>
          <a:lstStyle/>
          <a:p>
            <a:fld id="{7293C641-2360-40BC-81BC-760DD6D4D017}" type="slidenum">
              <a:rPr lang="en-US" smtClean="0"/>
              <a:t>‹#›</a:t>
            </a:fld>
            <a:endParaRPr lang="en-US"/>
          </a:p>
        </p:txBody>
      </p:sp>
    </p:spTree>
    <p:extLst>
      <p:ext uri="{BB962C8B-B14F-4D97-AF65-F5344CB8AC3E}">
        <p14:creationId xmlns:p14="http://schemas.microsoft.com/office/powerpoint/2010/main" val="243499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1C43E5-F703-4F30-BB7F-EF789F07680A}"/>
              </a:ext>
            </a:extLst>
          </p:cNvPr>
          <p:cNvSpPr>
            <a:spLocks noGrp="1"/>
          </p:cNvSpPr>
          <p:nvPr>
            <p:ph type="dt" sz="half" idx="10"/>
          </p:nvPr>
        </p:nvSpPr>
        <p:spPr/>
        <p:txBody>
          <a:bodyPr/>
          <a:lstStyle/>
          <a:p>
            <a:fld id="{3E7F6982-20E9-4680-B69F-CA4953710DA5}" type="datetime1">
              <a:rPr lang="en-US" smtClean="0"/>
              <a:t>5/12/2019</a:t>
            </a:fld>
            <a:endParaRPr lang="en-US"/>
          </a:p>
        </p:txBody>
      </p:sp>
      <p:sp>
        <p:nvSpPr>
          <p:cNvPr id="3" name="Footer Placeholder 2">
            <a:extLst>
              <a:ext uri="{FF2B5EF4-FFF2-40B4-BE49-F238E27FC236}">
                <a16:creationId xmlns:a16="http://schemas.microsoft.com/office/drawing/2014/main" id="{2B377A11-C2D8-4617-9E5F-77F197A13B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F7028E-80F2-49B5-A366-2788E982F9F2}"/>
              </a:ext>
            </a:extLst>
          </p:cNvPr>
          <p:cNvSpPr>
            <a:spLocks noGrp="1"/>
          </p:cNvSpPr>
          <p:nvPr>
            <p:ph type="sldNum" sz="quarter" idx="12"/>
          </p:nvPr>
        </p:nvSpPr>
        <p:spPr/>
        <p:txBody>
          <a:bodyPr/>
          <a:lstStyle/>
          <a:p>
            <a:fld id="{7293C641-2360-40BC-81BC-760DD6D4D017}" type="slidenum">
              <a:rPr lang="en-US" smtClean="0"/>
              <a:t>‹#›</a:t>
            </a:fld>
            <a:endParaRPr lang="en-US"/>
          </a:p>
        </p:txBody>
      </p:sp>
      <p:pic>
        <p:nvPicPr>
          <p:cNvPr id="7" name="Picture 6">
            <a:extLst>
              <a:ext uri="{FF2B5EF4-FFF2-40B4-BE49-F238E27FC236}">
                <a16:creationId xmlns:a16="http://schemas.microsoft.com/office/drawing/2014/main" id="{A8E09688-9079-40B4-A38A-3A6A958DC1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36237" cy="1387011"/>
          </a:xfrm>
          <a:prstGeom prst="rect">
            <a:avLst/>
          </a:prstGeom>
        </p:spPr>
      </p:pic>
    </p:spTree>
    <p:extLst>
      <p:ext uri="{BB962C8B-B14F-4D97-AF65-F5344CB8AC3E}">
        <p14:creationId xmlns:p14="http://schemas.microsoft.com/office/powerpoint/2010/main" val="417230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D37A-2810-4AB8-A585-ACEFB4B4B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881BB8-91DB-4B6D-BE45-B2274335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41B356-6263-402C-9FBB-E76F6381D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59BD99-FF03-48C4-86D7-EF179B926446}"/>
              </a:ext>
            </a:extLst>
          </p:cNvPr>
          <p:cNvSpPr>
            <a:spLocks noGrp="1"/>
          </p:cNvSpPr>
          <p:nvPr>
            <p:ph type="dt" sz="half" idx="10"/>
          </p:nvPr>
        </p:nvSpPr>
        <p:spPr/>
        <p:txBody>
          <a:bodyPr/>
          <a:lstStyle/>
          <a:p>
            <a:fld id="{BE0E6832-79EC-4693-A486-E3430C54FB36}" type="datetime1">
              <a:rPr lang="en-US" smtClean="0"/>
              <a:t>5/12/2019</a:t>
            </a:fld>
            <a:endParaRPr lang="en-US"/>
          </a:p>
        </p:txBody>
      </p:sp>
      <p:sp>
        <p:nvSpPr>
          <p:cNvPr id="6" name="Footer Placeholder 5">
            <a:extLst>
              <a:ext uri="{FF2B5EF4-FFF2-40B4-BE49-F238E27FC236}">
                <a16:creationId xmlns:a16="http://schemas.microsoft.com/office/drawing/2014/main" id="{7A03FA0C-8204-4868-AAC0-DC4F6EFA3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E6B68-338C-451B-825E-DE4F1AC564D3}"/>
              </a:ext>
            </a:extLst>
          </p:cNvPr>
          <p:cNvSpPr>
            <a:spLocks noGrp="1"/>
          </p:cNvSpPr>
          <p:nvPr>
            <p:ph type="sldNum" sz="quarter" idx="12"/>
          </p:nvPr>
        </p:nvSpPr>
        <p:spPr/>
        <p:txBody>
          <a:bodyPr/>
          <a:lstStyle/>
          <a:p>
            <a:fld id="{7293C641-2360-40BC-81BC-760DD6D4D017}" type="slidenum">
              <a:rPr lang="en-US" smtClean="0"/>
              <a:t>‹#›</a:t>
            </a:fld>
            <a:endParaRPr lang="en-US"/>
          </a:p>
        </p:txBody>
      </p:sp>
    </p:spTree>
    <p:extLst>
      <p:ext uri="{BB962C8B-B14F-4D97-AF65-F5344CB8AC3E}">
        <p14:creationId xmlns:p14="http://schemas.microsoft.com/office/powerpoint/2010/main" val="300325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0CE4-8DDE-41D3-B0B0-61DE4988B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AAC37-4967-4225-B806-04654C303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F32EA8-EF8A-45FA-80BB-B53B2D0B5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60FFC1-813D-433F-BC68-2B2B5DD73916}"/>
              </a:ext>
            </a:extLst>
          </p:cNvPr>
          <p:cNvSpPr>
            <a:spLocks noGrp="1"/>
          </p:cNvSpPr>
          <p:nvPr>
            <p:ph type="dt" sz="half" idx="10"/>
          </p:nvPr>
        </p:nvSpPr>
        <p:spPr/>
        <p:txBody>
          <a:bodyPr/>
          <a:lstStyle/>
          <a:p>
            <a:fld id="{94C089DF-5D71-4B76-9991-5FE05FC25C0B}" type="datetime1">
              <a:rPr lang="en-US" smtClean="0"/>
              <a:t>5/12/2019</a:t>
            </a:fld>
            <a:endParaRPr lang="en-US"/>
          </a:p>
        </p:txBody>
      </p:sp>
      <p:sp>
        <p:nvSpPr>
          <p:cNvPr id="6" name="Footer Placeholder 5">
            <a:extLst>
              <a:ext uri="{FF2B5EF4-FFF2-40B4-BE49-F238E27FC236}">
                <a16:creationId xmlns:a16="http://schemas.microsoft.com/office/drawing/2014/main" id="{AF3D7C9B-1F4D-4B82-9BD3-5A4BC77750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925E7-6E98-4C86-8422-06344B8976DF}"/>
              </a:ext>
            </a:extLst>
          </p:cNvPr>
          <p:cNvSpPr>
            <a:spLocks noGrp="1"/>
          </p:cNvSpPr>
          <p:nvPr>
            <p:ph type="sldNum" sz="quarter" idx="12"/>
          </p:nvPr>
        </p:nvSpPr>
        <p:spPr/>
        <p:txBody>
          <a:bodyPr/>
          <a:lstStyle/>
          <a:p>
            <a:fld id="{7293C641-2360-40BC-81BC-760DD6D4D017}" type="slidenum">
              <a:rPr lang="en-US" smtClean="0"/>
              <a:t>‹#›</a:t>
            </a:fld>
            <a:endParaRPr lang="en-US"/>
          </a:p>
        </p:txBody>
      </p:sp>
    </p:spTree>
    <p:extLst>
      <p:ext uri="{BB962C8B-B14F-4D97-AF65-F5344CB8AC3E}">
        <p14:creationId xmlns:p14="http://schemas.microsoft.com/office/powerpoint/2010/main" val="156947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EB0DF9-7558-4427-95CA-3488B4D410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4CEE1F-A258-482A-8FE9-F364581AAC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94739-D3F3-4D97-A5AE-7A4B5DA64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563FD-DE74-4ECA-AABF-405560CD0B21}" type="datetime1">
              <a:rPr lang="en-US" smtClean="0"/>
              <a:t>5/12/2019</a:t>
            </a:fld>
            <a:endParaRPr lang="en-US"/>
          </a:p>
        </p:txBody>
      </p:sp>
      <p:sp>
        <p:nvSpPr>
          <p:cNvPr id="5" name="Footer Placeholder 4">
            <a:extLst>
              <a:ext uri="{FF2B5EF4-FFF2-40B4-BE49-F238E27FC236}">
                <a16:creationId xmlns:a16="http://schemas.microsoft.com/office/drawing/2014/main" id="{B0D343E5-CEF2-4826-9661-AA1A958E5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F0EC00-5B73-4A35-B0A9-4DEEC189F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3C641-2360-40BC-81BC-760DD6D4D017}" type="slidenum">
              <a:rPr lang="en-US" smtClean="0"/>
              <a:t>‹#›</a:t>
            </a:fld>
            <a:endParaRPr lang="en-US"/>
          </a:p>
        </p:txBody>
      </p:sp>
    </p:spTree>
    <p:extLst>
      <p:ext uri="{BB962C8B-B14F-4D97-AF65-F5344CB8AC3E}">
        <p14:creationId xmlns:p14="http://schemas.microsoft.com/office/powerpoint/2010/main" val="1468949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4518A7-C7EE-423F-B837-D41AF70CBF70}"/>
              </a:ext>
            </a:extLst>
          </p:cNvPr>
          <p:cNvPicPr>
            <a:picLocks noChangeAspect="1"/>
          </p:cNvPicPr>
          <p:nvPr/>
        </p:nvPicPr>
        <p:blipFill>
          <a:blip r:embed="rId2"/>
          <a:stretch>
            <a:fillRect/>
          </a:stretch>
        </p:blipFill>
        <p:spPr>
          <a:xfrm>
            <a:off x="205280" y="1345838"/>
            <a:ext cx="7329375" cy="2222626"/>
          </a:xfrm>
          <a:prstGeom prst="rect">
            <a:avLst/>
          </a:prstGeom>
        </p:spPr>
      </p:pic>
      <p:pic>
        <p:nvPicPr>
          <p:cNvPr id="5" name="Picture 4" descr="A close up of text on a white background&#10;&#10;Description generated with high confidence">
            <a:extLst>
              <a:ext uri="{FF2B5EF4-FFF2-40B4-BE49-F238E27FC236}">
                <a16:creationId xmlns:a16="http://schemas.microsoft.com/office/drawing/2014/main" id="{6B34BD05-4B72-4788-8E68-EBD5988A4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655" y="1164686"/>
            <a:ext cx="3886018" cy="2671637"/>
          </a:xfrm>
          <a:prstGeom prst="rect">
            <a:avLst/>
          </a:prstGeom>
        </p:spPr>
      </p:pic>
      <p:pic>
        <p:nvPicPr>
          <p:cNvPr id="6" name="Picture 5">
            <a:extLst>
              <a:ext uri="{FF2B5EF4-FFF2-40B4-BE49-F238E27FC236}">
                <a16:creationId xmlns:a16="http://schemas.microsoft.com/office/drawing/2014/main" id="{D4CE837F-8ED5-4304-A81E-A71083314FD0}"/>
              </a:ext>
            </a:extLst>
          </p:cNvPr>
          <p:cNvPicPr>
            <a:picLocks noChangeAspect="1"/>
          </p:cNvPicPr>
          <p:nvPr/>
        </p:nvPicPr>
        <p:blipFill>
          <a:blip r:embed="rId4"/>
          <a:stretch>
            <a:fillRect/>
          </a:stretch>
        </p:blipFill>
        <p:spPr>
          <a:xfrm>
            <a:off x="230540" y="4597798"/>
            <a:ext cx="9247124" cy="2016064"/>
          </a:xfrm>
          <a:prstGeom prst="rect">
            <a:avLst/>
          </a:prstGeom>
        </p:spPr>
      </p:pic>
      <p:pic>
        <p:nvPicPr>
          <p:cNvPr id="7" name="Picture 6">
            <a:extLst>
              <a:ext uri="{FF2B5EF4-FFF2-40B4-BE49-F238E27FC236}">
                <a16:creationId xmlns:a16="http://schemas.microsoft.com/office/drawing/2014/main" id="{79CE6479-86C0-449B-8476-741D7CB4C621}"/>
              </a:ext>
            </a:extLst>
          </p:cNvPr>
          <p:cNvPicPr>
            <a:picLocks noChangeAspect="1"/>
          </p:cNvPicPr>
          <p:nvPr/>
        </p:nvPicPr>
        <p:blipFill>
          <a:blip r:embed="rId5"/>
          <a:stretch>
            <a:fillRect/>
          </a:stretch>
        </p:blipFill>
        <p:spPr>
          <a:xfrm>
            <a:off x="205280" y="3836323"/>
            <a:ext cx="9176476" cy="811028"/>
          </a:xfrm>
          <a:prstGeom prst="rect">
            <a:avLst/>
          </a:prstGeom>
        </p:spPr>
      </p:pic>
      <p:pic>
        <p:nvPicPr>
          <p:cNvPr id="8" name="Picture 7">
            <a:extLst>
              <a:ext uri="{FF2B5EF4-FFF2-40B4-BE49-F238E27FC236}">
                <a16:creationId xmlns:a16="http://schemas.microsoft.com/office/drawing/2014/main" id="{5982A94D-E8FD-46EE-947D-DA73E713EAC6}"/>
              </a:ext>
            </a:extLst>
          </p:cNvPr>
          <p:cNvPicPr>
            <a:picLocks noChangeAspect="1"/>
          </p:cNvPicPr>
          <p:nvPr/>
        </p:nvPicPr>
        <p:blipFill>
          <a:blip r:embed="rId6"/>
          <a:stretch>
            <a:fillRect/>
          </a:stretch>
        </p:blipFill>
        <p:spPr>
          <a:xfrm>
            <a:off x="8719793" y="4794802"/>
            <a:ext cx="2921155" cy="1850643"/>
          </a:xfrm>
          <a:prstGeom prst="rect">
            <a:avLst/>
          </a:prstGeom>
        </p:spPr>
      </p:pic>
      <p:pic>
        <p:nvPicPr>
          <p:cNvPr id="9" name="Picture 8">
            <a:extLst>
              <a:ext uri="{FF2B5EF4-FFF2-40B4-BE49-F238E27FC236}">
                <a16:creationId xmlns:a16="http://schemas.microsoft.com/office/drawing/2014/main" id="{0443FAF6-720E-4FA9-9FBF-2256DA1B0131}"/>
              </a:ext>
            </a:extLst>
          </p:cNvPr>
          <p:cNvPicPr>
            <a:picLocks noChangeAspect="1"/>
          </p:cNvPicPr>
          <p:nvPr/>
        </p:nvPicPr>
        <p:blipFill>
          <a:blip r:embed="rId7"/>
          <a:stretch>
            <a:fillRect/>
          </a:stretch>
        </p:blipFill>
        <p:spPr>
          <a:xfrm>
            <a:off x="1555231" y="885110"/>
            <a:ext cx="1649883" cy="385738"/>
          </a:xfrm>
          <a:prstGeom prst="rect">
            <a:avLst/>
          </a:prstGeom>
        </p:spPr>
      </p:pic>
      <p:sp>
        <p:nvSpPr>
          <p:cNvPr id="13" name="TextBox 12">
            <a:extLst>
              <a:ext uri="{FF2B5EF4-FFF2-40B4-BE49-F238E27FC236}">
                <a16:creationId xmlns:a16="http://schemas.microsoft.com/office/drawing/2014/main" id="{9C27562D-6623-4B02-9720-6BBBD4FBA894}"/>
              </a:ext>
            </a:extLst>
          </p:cNvPr>
          <p:cNvSpPr txBox="1"/>
          <p:nvPr/>
        </p:nvSpPr>
        <p:spPr>
          <a:xfrm>
            <a:off x="1660124" y="301841"/>
            <a:ext cx="10120544" cy="369332"/>
          </a:xfrm>
          <a:prstGeom prst="rect">
            <a:avLst/>
          </a:prstGeom>
          <a:noFill/>
        </p:spPr>
        <p:txBody>
          <a:bodyPr wrap="square" rtlCol="0">
            <a:spAutoFit/>
          </a:bodyPr>
          <a:lstStyle/>
          <a:p>
            <a:r>
              <a:rPr lang="en-US" dirty="0">
                <a:solidFill>
                  <a:srgbClr val="FF0000"/>
                </a:solidFill>
                <a:latin typeface="Copperplate Gothic Light" panose="020E0507020206020404" pitchFamily="34" charset="0"/>
              </a:rPr>
              <a:t>Certification of Property as Landmark of “Statewide or National Significance”</a:t>
            </a:r>
          </a:p>
        </p:txBody>
      </p:sp>
      <p:sp>
        <p:nvSpPr>
          <p:cNvPr id="3" name="Slide Number Placeholder 2">
            <a:extLst>
              <a:ext uri="{FF2B5EF4-FFF2-40B4-BE49-F238E27FC236}">
                <a16:creationId xmlns:a16="http://schemas.microsoft.com/office/drawing/2014/main" id="{4BDFE36E-3B49-43A9-9A44-6752FFCEE196}"/>
              </a:ext>
            </a:extLst>
          </p:cNvPr>
          <p:cNvSpPr>
            <a:spLocks noGrp="1"/>
          </p:cNvSpPr>
          <p:nvPr>
            <p:ph type="sldNum" sz="quarter" idx="12"/>
          </p:nvPr>
        </p:nvSpPr>
        <p:spPr/>
        <p:txBody>
          <a:bodyPr/>
          <a:lstStyle/>
          <a:p>
            <a:fld id="{97248BBE-8070-413E-8C8B-6C5189CFB5B3}" type="slidenum">
              <a:rPr lang="en-US" smtClean="0"/>
              <a:t>1</a:t>
            </a:fld>
            <a:endParaRPr lang="en-US" dirty="0"/>
          </a:p>
        </p:txBody>
      </p:sp>
    </p:spTree>
    <p:extLst>
      <p:ext uri="{BB962C8B-B14F-4D97-AF65-F5344CB8AC3E}">
        <p14:creationId xmlns:p14="http://schemas.microsoft.com/office/powerpoint/2010/main" val="342443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CEC5-A388-4709-9148-3AAE9DF95B45}"/>
              </a:ext>
            </a:extLst>
          </p:cNvPr>
          <p:cNvSpPr txBox="1"/>
          <p:nvPr/>
        </p:nvSpPr>
        <p:spPr>
          <a:xfrm>
            <a:off x="1713004" y="418403"/>
            <a:ext cx="9886813" cy="3247043"/>
          </a:xfrm>
          <a:prstGeom prst="rect">
            <a:avLst/>
          </a:prstGeom>
          <a:noFill/>
          <a:ln w="12700" cmpd="thickThin">
            <a:solidFill>
              <a:schemeClr val="accent1">
                <a:lumMod val="75000"/>
              </a:schemeClr>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According to the Virginia Department of Historic Resources, 619 South Lee Street is not</a:t>
            </a:r>
          </a:p>
          <a:p>
            <a:pPr>
              <a:spcAft>
                <a:spcPts val="600"/>
              </a:spcAft>
            </a:pPr>
            <a:r>
              <a:rPr lang="en-US" sz="2000" dirty="0">
                <a:latin typeface="Times New Roman" panose="02020603050405020304" pitchFamily="18" charset="0"/>
                <a:cs typeface="Times New Roman" panose="02020603050405020304" pitchFamily="18" charset="0"/>
              </a:rPr>
              <a:t>individually listed on the Virginia Landmarks Register </a:t>
            </a:r>
            <a:r>
              <a:rPr lang="en-US" sz="2000" b="1" i="1" dirty="0">
                <a:latin typeface="Times New Roman" panose="02020603050405020304" pitchFamily="18" charset="0"/>
                <a:cs typeface="Times New Roman" panose="02020603050405020304" pitchFamily="18" charset="0"/>
              </a:rPr>
              <a:t>and, even if it were, that designation affords no special consideration for BAR review</a:t>
            </a:r>
            <a:r>
              <a:rPr lang="en-US" sz="2000" dirty="0">
                <a:latin typeface="Times New Roman" panose="02020603050405020304" pitchFamily="18" charset="0"/>
                <a:cs typeface="Times New Roman" panose="02020603050405020304" pitchFamily="18" charset="0"/>
              </a:rPr>
              <a:t>. While the BAR encourages that properties be listed on the both the National Register of Historic Places and the Virginia Landmarks Register, and there are 54 Alexandria buildings and sites that are presently listed on these registers, </a:t>
            </a:r>
            <a:r>
              <a:rPr lang="en-US" sz="2000" i="1" dirty="0">
                <a:solidFill>
                  <a:srgbClr val="FF0000"/>
                </a:solidFill>
                <a:latin typeface="Times New Roman" panose="02020603050405020304" pitchFamily="18" charset="0"/>
                <a:cs typeface="Times New Roman" panose="02020603050405020304" pitchFamily="18" charset="0"/>
              </a:rPr>
              <a:t>these are honorific designations that have no regulatory bearing on the criteria and standards listed in the Zoning Ordinance that the BAR must consider </a:t>
            </a:r>
            <a:r>
              <a:rPr lang="en-US" sz="2000" dirty="0">
                <a:latin typeface="Times New Roman" panose="02020603050405020304" pitchFamily="18" charset="0"/>
                <a:cs typeface="Times New Roman" panose="02020603050405020304" pitchFamily="18" charset="0"/>
              </a:rPr>
              <a:t>in acting on the appropriateness of demolition, new construction or alterations to any property in the historic district. </a:t>
            </a:r>
          </a:p>
          <a:p>
            <a:pPr algn="ctr"/>
            <a:r>
              <a:rPr lang="en-US" sz="2000" dirty="0">
                <a:latin typeface="Times New Roman" panose="02020603050405020304" pitchFamily="18" charset="0"/>
                <a:cs typeface="Times New Roman" panose="02020603050405020304" pitchFamily="18" charset="0"/>
              </a:rPr>
              <a:t>Staff Report at 5 (emphasis added).                                                                                             </a:t>
            </a:r>
          </a:p>
        </p:txBody>
      </p:sp>
      <p:sp>
        <p:nvSpPr>
          <p:cNvPr id="5" name="TextBox 4">
            <a:extLst>
              <a:ext uri="{FF2B5EF4-FFF2-40B4-BE49-F238E27FC236}">
                <a16:creationId xmlns:a16="http://schemas.microsoft.com/office/drawing/2014/main" id="{B5966A02-26EE-4DBC-9373-D7923B7B257A}"/>
              </a:ext>
            </a:extLst>
          </p:cNvPr>
          <p:cNvSpPr txBox="1"/>
          <p:nvPr/>
        </p:nvSpPr>
        <p:spPr>
          <a:xfrm>
            <a:off x="1713004" y="3808107"/>
            <a:ext cx="9573371" cy="2631490"/>
          </a:xfrm>
          <a:prstGeom prst="rect">
            <a:avLst/>
          </a:prstGeom>
          <a:noFill/>
        </p:spPr>
        <p:txBody>
          <a:bodyPr wrap="square" rtlCol="0">
            <a:spAutoFit/>
          </a:bodyPr>
          <a:lstStyle/>
          <a:p>
            <a:pPr>
              <a:spcAft>
                <a:spcPts val="600"/>
              </a:spcAft>
            </a:pPr>
            <a:r>
              <a:rPr lang="en-US" sz="2000" dirty="0"/>
              <a:t>B. For the purposes of this chapter, </a:t>
            </a:r>
            <a:r>
              <a:rPr lang="en-US" sz="2000" b="1" i="1" dirty="0"/>
              <a:t>designation by the Board of Historic Resources</a:t>
            </a:r>
            <a:r>
              <a:rPr lang="en-US" sz="2000" dirty="0"/>
              <a:t> shall mean an act of official recognition designed (</a:t>
            </a:r>
            <a:r>
              <a:rPr lang="en-US" sz="2000" dirty="0" err="1"/>
              <a:t>i</a:t>
            </a:r>
            <a:r>
              <a:rPr lang="en-US" sz="2000" dirty="0"/>
              <a:t>) to educate the public to the significance of the designated resource and (</a:t>
            </a:r>
            <a:r>
              <a:rPr lang="en-US" sz="2000" b="1" i="1" dirty="0"/>
              <a:t>ii) to encourage local governments and property owners to take the designated property's historic, architectural, archaeological, and cultural significance into account in their planning</a:t>
            </a:r>
            <a:r>
              <a:rPr lang="en-US" sz="2000" dirty="0"/>
              <a:t>, the local government comprehensive plan, </a:t>
            </a:r>
            <a:r>
              <a:rPr lang="en-US" sz="2000" b="1" i="1" dirty="0">
                <a:solidFill>
                  <a:srgbClr val="FF0000"/>
                </a:solidFill>
              </a:rPr>
              <a:t>and their decision making</a:t>
            </a:r>
            <a:r>
              <a:rPr lang="en-US" sz="2000" dirty="0"/>
              <a:t>. Such designation, itself, shall not regulate the action of local governments or property owners with regard to the designated property.</a:t>
            </a:r>
            <a:r>
              <a:rPr lang="en-US" dirty="0"/>
              <a:t> </a:t>
            </a:r>
          </a:p>
          <a:p>
            <a:pPr algn="ctr"/>
            <a:r>
              <a:rPr lang="en-US" sz="2000" i="1" dirty="0"/>
              <a:t>Va. Code Ann. § 10.1-2204 (emphasis added). </a:t>
            </a:r>
          </a:p>
        </p:txBody>
      </p:sp>
      <p:sp>
        <p:nvSpPr>
          <p:cNvPr id="9" name="Slide Number Placeholder 8">
            <a:extLst>
              <a:ext uri="{FF2B5EF4-FFF2-40B4-BE49-F238E27FC236}">
                <a16:creationId xmlns:a16="http://schemas.microsoft.com/office/drawing/2014/main" id="{BC174508-ABA0-4D8D-8302-E672204F9138}"/>
              </a:ext>
            </a:extLst>
          </p:cNvPr>
          <p:cNvSpPr>
            <a:spLocks noGrp="1"/>
          </p:cNvSpPr>
          <p:nvPr>
            <p:ph type="sldNum" sz="quarter" idx="12"/>
          </p:nvPr>
        </p:nvSpPr>
        <p:spPr/>
        <p:txBody>
          <a:bodyPr/>
          <a:lstStyle/>
          <a:p>
            <a:fld id="{7293C641-2360-40BC-81BC-760DD6D4D017}" type="slidenum">
              <a:rPr lang="en-US" smtClean="0"/>
              <a:t>2</a:t>
            </a:fld>
            <a:endParaRPr lang="en-US"/>
          </a:p>
        </p:txBody>
      </p:sp>
    </p:spTree>
    <p:extLst>
      <p:ext uri="{BB962C8B-B14F-4D97-AF65-F5344CB8AC3E}">
        <p14:creationId xmlns:p14="http://schemas.microsoft.com/office/powerpoint/2010/main" val="293580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B9AA4-C505-4D50-A2DA-2743CCDD98C0}"/>
              </a:ext>
            </a:extLst>
          </p:cNvPr>
          <p:cNvSpPr txBox="1"/>
          <p:nvPr/>
        </p:nvSpPr>
        <p:spPr>
          <a:xfrm>
            <a:off x="1701580" y="318052"/>
            <a:ext cx="9684688" cy="6463308"/>
          </a:xfrm>
          <a:prstGeom prst="rect">
            <a:avLst/>
          </a:prstGeom>
          <a:noFill/>
        </p:spPr>
        <p:txBody>
          <a:bodyPr wrap="square" rtlCol="0">
            <a:spAutoFit/>
          </a:bodyPr>
          <a:lstStyle/>
          <a:p>
            <a:r>
              <a:rPr lang="en-US" dirty="0"/>
              <a:t>10-101 - Purpose. </a:t>
            </a:r>
          </a:p>
          <a:p>
            <a:endParaRPr lang="en-US" dirty="0"/>
          </a:p>
          <a:p>
            <a:r>
              <a:rPr lang="en-US" dirty="0"/>
              <a:t>The City of Alexandria seeks, through the establishment of the Old and Historic Alexandria District, to protect community health and safety, to promote the education, prosperity and general welfare of the public through the identification, preservation, and </a:t>
            </a:r>
            <a:r>
              <a:rPr lang="en-US" b="1" i="1" dirty="0"/>
              <a:t>enhancement of buildings, structures, landscapes, settings, neighborhoods, places and features with special historical, cultural, artistic, and architectural significance</a:t>
            </a:r>
            <a:r>
              <a:rPr lang="en-US" dirty="0"/>
              <a:t>. To achieve these general purposes, the City of Alexandria seeks to pursue the following specific purposes: </a:t>
            </a:r>
          </a:p>
          <a:p>
            <a:endParaRPr lang="en-US" dirty="0"/>
          </a:p>
          <a:p>
            <a:pPr marL="342900" indent="-342900">
              <a:buAutoNum type="alphaUcParenBoth"/>
            </a:pPr>
            <a:r>
              <a:rPr lang="en-US" dirty="0"/>
              <a:t> To enrich the quality of life for city residents by protecting the unique resource that is the historic district, </a:t>
            </a:r>
            <a:r>
              <a:rPr lang="en-US" b="1" i="1" dirty="0"/>
              <a:t>including </a:t>
            </a:r>
            <a:r>
              <a:rPr lang="en-US" b="1" i="1" dirty="0">
                <a:solidFill>
                  <a:srgbClr val="FF0000"/>
                </a:solidFill>
              </a:rPr>
              <a:t>familiar landmarks </a:t>
            </a:r>
            <a:r>
              <a:rPr lang="en-US" dirty="0"/>
              <a:t>and other treasured elements of the area; </a:t>
            </a:r>
          </a:p>
          <a:p>
            <a:pPr marL="342900" indent="-342900">
              <a:buAutoNum type="alphaUcParenBoth"/>
            </a:pPr>
            <a:endParaRPr lang="en-US" dirty="0"/>
          </a:p>
          <a:p>
            <a:pPr marL="342900" indent="-342900">
              <a:buFontTx/>
              <a:buAutoNum type="alphaUcParenBoth"/>
            </a:pPr>
            <a:r>
              <a:rPr lang="en-US" dirty="0"/>
              <a:t> </a:t>
            </a:r>
            <a:r>
              <a:rPr lang="en-US" b="1" i="1" dirty="0"/>
              <a:t>To protect historical and cultural resources </a:t>
            </a:r>
            <a:r>
              <a:rPr lang="en-US" dirty="0"/>
              <a:t>thus promoting tourism and enhancing business and industry as well as the quality of life of the residents of the city; </a:t>
            </a:r>
          </a:p>
          <a:p>
            <a:pPr marL="342900" indent="-342900">
              <a:buFontTx/>
              <a:buAutoNum type="alphaUcParenBoth"/>
            </a:pPr>
            <a:endParaRPr lang="en-US" dirty="0"/>
          </a:p>
          <a:p>
            <a:pPr marL="342900" indent="-342900">
              <a:buFontTx/>
              <a:buAutoNum type="alphaUcParenBoth"/>
            </a:pPr>
            <a:r>
              <a:rPr lang="en-US" dirty="0"/>
              <a:t>To maintain and improve property values by providing incentives for the upkeep, rehabilitation and restoration of older structures in a safe and healthful manner; and by encouraging desirable uses and forms of economic development that will lead to the </a:t>
            </a:r>
            <a:r>
              <a:rPr lang="en-US" b="1" i="1" dirty="0"/>
              <a:t>continuance, conservation and improvement of the city's historic resources </a:t>
            </a:r>
            <a:r>
              <a:rPr lang="en-US" b="1" i="1" dirty="0">
                <a:solidFill>
                  <a:srgbClr val="FF0000"/>
                </a:solidFill>
              </a:rPr>
              <a:t>in their setting</a:t>
            </a:r>
            <a:r>
              <a:rPr lang="en-US" dirty="0"/>
              <a:t>; </a:t>
            </a:r>
          </a:p>
          <a:p>
            <a:pPr marL="342900" indent="-342900">
              <a:buFontTx/>
              <a:buAutoNum type="alphaUcParenBoth"/>
            </a:pPr>
            <a:endParaRPr lang="en-US" dirty="0"/>
          </a:p>
          <a:p>
            <a:r>
              <a:rPr lang="en-US" dirty="0"/>
              <a:t>(E)  </a:t>
            </a:r>
            <a:r>
              <a:rPr lang="en-US" b="1" i="1" dirty="0"/>
              <a:t>To promote local historic preservation efforts through the identification and </a:t>
            </a:r>
            <a:r>
              <a:rPr lang="en-US" b="1" i="1" dirty="0">
                <a:solidFill>
                  <a:srgbClr val="FF0000"/>
                </a:solidFill>
              </a:rPr>
              <a:t>protection of historic resources</a:t>
            </a:r>
            <a:r>
              <a:rPr lang="en-US" b="1" i="1" dirty="0"/>
              <a:t> throughout the city</a:t>
            </a:r>
            <a:r>
              <a:rPr lang="en-US" dirty="0"/>
              <a:t>; </a:t>
            </a:r>
          </a:p>
          <a:p>
            <a:pPr marL="342900" indent="-342900">
              <a:buAutoNum type="alphaUcParenBoth"/>
            </a:pPr>
            <a:endParaRPr lang="en-US" dirty="0"/>
          </a:p>
        </p:txBody>
      </p:sp>
      <p:sp>
        <p:nvSpPr>
          <p:cNvPr id="3" name="Slide Number Placeholder 2">
            <a:extLst>
              <a:ext uri="{FF2B5EF4-FFF2-40B4-BE49-F238E27FC236}">
                <a16:creationId xmlns:a16="http://schemas.microsoft.com/office/drawing/2014/main" id="{BA09C943-A1B6-48AE-BDB7-7FBCB35E95B5}"/>
              </a:ext>
            </a:extLst>
          </p:cNvPr>
          <p:cNvSpPr>
            <a:spLocks noGrp="1"/>
          </p:cNvSpPr>
          <p:nvPr>
            <p:ph type="sldNum" sz="quarter" idx="12"/>
          </p:nvPr>
        </p:nvSpPr>
        <p:spPr/>
        <p:txBody>
          <a:bodyPr/>
          <a:lstStyle/>
          <a:p>
            <a:fld id="{7293C641-2360-40BC-81BC-760DD6D4D017}" type="slidenum">
              <a:rPr lang="en-US" smtClean="0"/>
              <a:t>3</a:t>
            </a:fld>
            <a:endParaRPr lang="en-US"/>
          </a:p>
        </p:txBody>
      </p:sp>
    </p:spTree>
    <p:extLst>
      <p:ext uri="{BB962C8B-B14F-4D97-AF65-F5344CB8AC3E}">
        <p14:creationId xmlns:p14="http://schemas.microsoft.com/office/powerpoint/2010/main" val="80983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DAA1BF-FAA8-4755-B5ED-FD157C94521B}"/>
              </a:ext>
            </a:extLst>
          </p:cNvPr>
          <p:cNvSpPr txBox="1"/>
          <p:nvPr/>
        </p:nvSpPr>
        <p:spPr>
          <a:xfrm>
            <a:off x="1596572" y="1030514"/>
            <a:ext cx="4339772" cy="5934445"/>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000" dirty="0">
                <a:solidFill>
                  <a:prstClr val="black"/>
                </a:solidFill>
              </a:rPr>
              <a:t>BAR is “responsible for making effective the provisions of Article X”  § 10-104(B)(4),</a:t>
            </a:r>
          </a:p>
          <a:p>
            <a:pPr lvl="0">
              <a:lnSpc>
                <a:spcPct val="90000"/>
              </a:lnSpc>
              <a:spcBef>
                <a:spcPts val="1000"/>
              </a:spcBef>
            </a:pPr>
            <a:endParaRPr lang="en-US" sz="2000" dirty="0">
              <a:solidFill>
                <a:prstClr val="black"/>
              </a:solidFill>
            </a:endParaRPr>
          </a:p>
          <a:p>
            <a:pPr marL="228600" lvl="0" indent="-228600">
              <a:lnSpc>
                <a:spcPct val="90000"/>
              </a:lnSpc>
              <a:spcBef>
                <a:spcPts val="1000"/>
              </a:spcBef>
              <a:buFont typeface="Arial" panose="020B0604020202020204" pitchFamily="34" charset="0"/>
              <a:buChar char="•"/>
            </a:pPr>
            <a:r>
              <a:rPr lang="en-US" sz="2000" dirty="0">
                <a:solidFill>
                  <a:prstClr val="black"/>
                </a:solidFill>
              </a:rPr>
              <a:t> “protecting the unique … </a:t>
            </a:r>
            <a:r>
              <a:rPr lang="en-US" sz="2000" b="1" i="1" dirty="0">
                <a:solidFill>
                  <a:prstClr val="black"/>
                </a:solidFill>
              </a:rPr>
              <a:t>familiar </a:t>
            </a:r>
            <a:r>
              <a:rPr lang="en-US" sz="2000" b="1" i="1" dirty="0">
                <a:solidFill>
                  <a:srgbClr val="FF0000"/>
                </a:solidFill>
              </a:rPr>
              <a:t>landmarks</a:t>
            </a:r>
            <a:r>
              <a:rPr lang="en-US" sz="2000" b="1" i="1" dirty="0">
                <a:solidFill>
                  <a:prstClr val="black"/>
                </a:solidFill>
              </a:rPr>
              <a:t> …  of the area”                   </a:t>
            </a:r>
            <a:r>
              <a:rPr lang="en-US" sz="2000" dirty="0">
                <a:solidFill>
                  <a:prstClr val="black"/>
                </a:solidFill>
              </a:rPr>
              <a:t>§ 10-101(A).</a:t>
            </a:r>
          </a:p>
          <a:p>
            <a:pPr lvl="0">
              <a:lnSpc>
                <a:spcPct val="90000"/>
              </a:lnSpc>
              <a:spcBef>
                <a:spcPts val="1000"/>
              </a:spcBef>
            </a:pPr>
            <a:endParaRPr lang="en-US" sz="2000" dirty="0">
              <a:solidFill>
                <a:prstClr val="black"/>
              </a:solidFill>
            </a:endParaRPr>
          </a:p>
          <a:p>
            <a:pPr marL="228600" lvl="0" indent="-228600">
              <a:lnSpc>
                <a:spcPct val="90000"/>
              </a:lnSpc>
              <a:spcBef>
                <a:spcPts val="1000"/>
              </a:spcBef>
              <a:buFont typeface="Arial" panose="020B0604020202020204" pitchFamily="34" charset="0"/>
              <a:buChar char="•"/>
            </a:pPr>
            <a:r>
              <a:rPr lang="en-US" sz="2000" dirty="0">
                <a:solidFill>
                  <a:prstClr val="black"/>
                </a:solidFill>
              </a:rPr>
              <a:t>With the “</a:t>
            </a:r>
            <a:r>
              <a:rPr lang="en-US" sz="2000" b="1" i="1" dirty="0">
                <a:solidFill>
                  <a:prstClr val="black"/>
                </a:solidFill>
              </a:rPr>
              <a:t>conservation … the city's historic resources </a:t>
            </a:r>
            <a:r>
              <a:rPr lang="en-US" sz="2000" b="1" i="1" dirty="0">
                <a:solidFill>
                  <a:srgbClr val="FF0000"/>
                </a:solidFill>
              </a:rPr>
              <a:t>in their setting</a:t>
            </a:r>
            <a:r>
              <a:rPr lang="en-US" sz="2000" b="1" i="1" dirty="0">
                <a:solidFill>
                  <a:prstClr val="black"/>
                </a:solidFill>
              </a:rPr>
              <a:t>.</a:t>
            </a:r>
            <a:r>
              <a:rPr lang="en-US" sz="2000" dirty="0">
                <a:solidFill>
                  <a:prstClr val="black"/>
                </a:solidFill>
              </a:rPr>
              <a:t>      § 10-101(C).</a:t>
            </a:r>
          </a:p>
          <a:p>
            <a:pPr lvl="0">
              <a:lnSpc>
                <a:spcPct val="90000"/>
              </a:lnSpc>
              <a:spcBef>
                <a:spcPts val="1000"/>
              </a:spcBef>
            </a:pPr>
            <a:endParaRPr lang="en-US" sz="2000" dirty="0">
              <a:solidFill>
                <a:prstClr val="black"/>
              </a:solidFill>
            </a:endParaRPr>
          </a:p>
          <a:p>
            <a:pPr marL="228600" lvl="0" indent="-228600">
              <a:lnSpc>
                <a:spcPct val="90000"/>
              </a:lnSpc>
              <a:spcBef>
                <a:spcPts val="1000"/>
              </a:spcBef>
              <a:buFont typeface="Arial" panose="020B0604020202020204" pitchFamily="34" charset="0"/>
              <a:buChar char="•"/>
            </a:pPr>
            <a:r>
              <a:rPr lang="en-US" sz="2000" dirty="0">
                <a:solidFill>
                  <a:prstClr val="black"/>
                </a:solidFill>
              </a:rPr>
              <a:t>And “assure that new structures, additions, landscaping, and related elements </a:t>
            </a:r>
            <a:r>
              <a:rPr lang="en-US" sz="2000" b="1" i="1" dirty="0">
                <a:solidFill>
                  <a:prstClr val="black"/>
                </a:solidFill>
              </a:rPr>
              <a:t>be in harmony </a:t>
            </a:r>
            <a:r>
              <a:rPr lang="en-US" sz="2000" b="1" i="1" dirty="0">
                <a:solidFill>
                  <a:srgbClr val="FF0000"/>
                </a:solidFill>
              </a:rPr>
              <a:t>with their historical setting</a:t>
            </a:r>
            <a:r>
              <a:rPr lang="en-US" sz="2000" b="1" i="1" dirty="0">
                <a:solidFill>
                  <a:prstClr val="black"/>
                </a:solidFill>
              </a:rPr>
              <a:t> and environs</a:t>
            </a:r>
            <a:r>
              <a:rPr lang="en-US" sz="2000" dirty="0">
                <a:solidFill>
                  <a:prstClr val="black"/>
                </a:solidFill>
              </a:rPr>
              <a:t>”          § 10-101(G).</a:t>
            </a:r>
          </a:p>
          <a:p>
            <a:pPr lvl="0">
              <a:lnSpc>
                <a:spcPct val="90000"/>
              </a:lnSpc>
              <a:spcBef>
                <a:spcPts val="1000"/>
              </a:spcBef>
            </a:pPr>
            <a:endParaRPr lang="en-US" sz="1700" dirty="0">
              <a:solidFill>
                <a:prstClr val="black"/>
              </a:solidFill>
            </a:endParaRPr>
          </a:p>
        </p:txBody>
      </p:sp>
      <p:sp>
        <p:nvSpPr>
          <p:cNvPr id="8" name="TextBox 7">
            <a:extLst>
              <a:ext uri="{FF2B5EF4-FFF2-40B4-BE49-F238E27FC236}">
                <a16:creationId xmlns:a16="http://schemas.microsoft.com/office/drawing/2014/main" id="{74DA8EEE-FC55-4815-8811-83B6821EDE2B}"/>
              </a:ext>
            </a:extLst>
          </p:cNvPr>
          <p:cNvSpPr txBox="1"/>
          <p:nvPr/>
        </p:nvSpPr>
        <p:spPr>
          <a:xfrm>
            <a:off x="6604000" y="928914"/>
            <a:ext cx="4702629" cy="5486400"/>
          </a:xfrm>
          <a:prstGeom prst="rect">
            <a:avLst/>
          </a:prstGeom>
          <a:noFill/>
        </p:spPr>
        <p:txBody>
          <a:bodyPr wrap="square" rtlCol="0">
            <a:spAutoFit/>
          </a:bodyPr>
          <a:lstStyle/>
          <a:p>
            <a:pPr lvl="0">
              <a:lnSpc>
                <a:spcPct val="90000"/>
              </a:lnSpc>
            </a:pPr>
            <a:r>
              <a:rPr lang="en-US" sz="1700" dirty="0">
                <a:solidFill>
                  <a:prstClr val="black"/>
                </a:solidFill>
                <a:ea typeface="Calibri" panose="020F0502020204030204" pitchFamily="34" charset="0"/>
                <a:cs typeface="Times New Roman" panose="02020603050405020304" pitchFamily="18" charset="0"/>
              </a:rPr>
              <a:t>BAR empowered:</a:t>
            </a:r>
          </a:p>
          <a:p>
            <a:pPr lvl="0">
              <a:lnSpc>
                <a:spcPct val="90000"/>
              </a:lnSpc>
            </a:pPr>
            <a:endParaRPr lang="en-US" sz="1700" dirty="0">
              <a:solidFill>
                <a:prstClr val="black"/>
              </a:solidFill>
              <a:ea typeface="Calibri" panose="020F0502020204030204" pitchFamily="34" charset="0"/>
              <a:cs typeface="Times New Roman" panose="02020603050405020304" pitchFamily="18" charset="0"/>
            </a:endParaRPr>
          </a:p>
          <a:p>
            <a:pPr lvl="0" indent="-228600">
              <a:lnSpc>
                <a:spcPct val="90000"/>
              </a:lnSpc>
              <a:buFont typeface="Arial" panose="020B0604020202020204" pitchFamily="34" charset="0"/>
              <a:buChar char="•"/>
            </a:pPr>
            <a:r>
              <a:rPr lang="en-US" sz="1700" dirty="0">
                <a:solidFill>
                  <a:prstClr val="black"/>
                </a:solidFill>
                <a:ea typeface="Calibri" panose="020F0502020204030204" pitchFamily="34" charset="0"/>
                <a:cs typeface="Times New Roman" panose="02020603050405020304" pitchFamily="18" charset="0"/>
              </a:rPr>
              <a:t>“</a:t>
            </a:r>
            <a:r>
              <a:rPr lang="en-US" sz="1700" b="1" i="1" dirty="0">
                <a:solidFill>
                  <a:prstClr val="black"/>
                </a:solidFill>
                <a:ea typeface="Calibri" panose="020F0502020204030204" pitchFamily="34" charset="0"/>
                <a:cs typeface="Times New Roman" panose="02020603050405020304" pitchFamily="18" charset="0"/>
              </a:rPr>
              <a:t>to prevent any construction</a:t>
            </a:r>
            <a:r>
              <a:rPr lang="en-US" sz="1700" dirty="0">
                <a:solidFill>
                  <a:prstClr val="black"/>
                </a:solidFill>
                <a:ea typeface="Calibri" panose="020F0502020204030204" pitchFamily="34" charset="0"/>
                <a:cs typeface="Times New Roman" panose="02020603050405020304" pitchFamily="18" charset="0"/>
              </a:rPr>
              <a:t>, … alteration or restoration incongruous to such existing building or structure [or], </a:t>
            </a:r>
            <a:r>
              <a:rPr lang="en-US" sz="1700" b="1" i="1" dirty="0">
                <a:solidFill>
                  <a:srgbClr val="FF0000"/>
                </a:solidFill>
                <a:ea typeface="Calibri" panose="020F0502020204030204" pitchFamily="34" charset="0"/>
                <a:cs typeface="Times New Roman" panose="02020603050405020304" pitchFamily="18" charset="0"/>
              </a:rPr>
              <a:t>area surroundings</a:t>
            </a:r>
            <a:r>
              <a:rPr lang="en-US" sz="1700" dirty="0">
                <a:solidFill>
                  <a:prstClr val="black"/>
                </a:solidFill>
                <a:ea typeface="Calibri" panose="020F0502020204030204" pitchFamily="34" charset="0"/>
                <a:cs typeface="Times New Roman" panose="02020603050405020304" pitchFamily="18" charset="0"/>
              </a:rPr>
              <a:t>.  § 10-105(A)(1).</a:t>
            </a:r>
          </a:p>
          <a:p>
            <a:pPr lvl="0">
              <a:lnSpc>
                <a:spcPct val="90000"/>
              </a:lnSpc>
            </a:pPr>
            <a:endParaRPr lang="en-US" sz="1700" dirty="0">
              <a:solidFill>
                <a:prstClr val="black"/>
              </a:solidFill>
              <a:ea typeface="Calibri" panose="020F0502020204030204" pitchFamily="34" charset="0"/>
              <a:cs typeface="Times New Roman" panose="02020603050405020304" pitchFamily="18" charset="0"/>
            </a:endParaRPr>
          </a:p>
          <a:p>
            <a:pPr lvl="0">
              <a:lnSpc>
                <a:spcPct val="90000"/>
              </a:lnSpc>
            </a:pPr>
            <a:r>
              <a:rPr lang="en-US" sz="1700" dirty="0">
                <a:solidFill>
                  <a:prstClr val="black"/>
                </a:solidFill>
                <a:ea typeface="Calibri" panose="020F0502020204030204" pitchFamily="34" charset="0"/>
                <a:cs typeface="Times New Roman" panose="02020603050405020304" pitchFamily="18" charset="0"/>
              </a:rPr>
              <a:t>BAR is Required to consider:</a:t>
            </a:r>
          </a:p>
          <a:p>
            <a:pPr lvl="0">
              <a:lnSpc>
                <a:spcPct val="90000"/>
              </a:lnSpc>
            </a:pPr>
            <a:endParaRPr lang="en-US" sz="1700" dirty="0">
              <a:solidFill>
                <a:prstClr val="black"/>
              </a:solidFill>
              <a:ea typeface="Calibri" panose="020F0502020204030204" pitchFamily="34" charset="0"/>
              <a:cs typeface="Times New Roman" panose="02020603050405020304" pitchFamily="18" charset="0"/>
            </a:endParaRPr>
          </a:p>
          <a:p>
            <a:pPr lvl="0" indent="-228600">
              <a:lnSpc>
                <a:spcPct val="90000"/>
              </a:lnSpc>
              <a:buFont typeface="Arial" panose="020B0604020202020204" pitchFamily="34" charset="0"/>
              <a:buChar char="•"/>
            </a:pPr>
            <a:r>
              <a:rPr lang="en-US" sz="1700" dirty="0">
                <a:solidFill>
                  <a:prstClr val="black"/>
                </a:solidFill>
                <a:ea typeface="Calibri" panose="020F0502020204030204" pitchFamily="34" charset="0"/>
                <a:cs typeface="Times New Roman" panose="02020603050405020304" pitchFamily="18" charset="0"/>
              </a:rPr>
              <a:t>To consider “the height, mass and scale of buildings or structures” § 10-105(A)(2)(a)</a:t>
            </a:r>
          </a:p>
          <a:p>
            <a:pPr lvl="0">
              <a:lnSpc>
                <a:spcPct val="90000"/>
              </a:lnSpc>
            </a:pPr>
            <a:r>
              <a:rPr lang="en-US" sz="1700" dirty="0">
                <a:solidFill>
                  <a:prstClr val="black"/>
                </a:solidFill>
                <a:ea typeface="Calibri" panose="020F0502020204030204" pitchFamily="34" charset="0"/>
                <a:cs typeface="Times New Roman" panose="02020603050405020304" pitchFamily="18" charset="0"/>
              </a:rPr>
              <a:t> </a:t>
            </a:r>
          </a:p>
          <a:p>
            <a:pPr lvl="0" indent="-228600">
              <a:lnSpc>
                <a:spcPct val="90000"/>
              </a:lnSpc>
              <a:buFont typeface="Arial" panose="020B0604020202020204" pitchFamily="34" charset="0"/>
              <a:buChar char="•"/>
            </a:pPr>
            <a:r>
              <a:rPr lang="en-US" sz="1700" dirty="0">
                <a:solidFill>
                  <a:prstClr val="black"/>
                </a:solidFill>
                <a:ea typeface="Calibri" panose="020F0502020204030204" pitchFamily="34" charset="0"/>
                <a:cs typeface="Times New Roman" panose="02020603050405020304" pitchFamily="18" charset="0"/>
              </a:rPr>
              <a:t>“the degree to which </a:t>
            </a:r>
            <a:r>
              <a:rPr lang="en-US" sz="1700" b="1" i="1" dirty="0">
                <a:solidFill>
                  <a:prstClr val="black"/>
                </a:solidFill>
                <a:ea typeface="Calibri" panose="020F0502020204030204" pitchFamily="34" charset="0"/>
                <a:cs typeface="Times New Roman" panose="02020603050405020304" pitchFamily="18" charset="0"/>
              </a:rPr>
              <a:t>the distinguishing </a:t>
            </a:r>
            <a:r>
              <a:rPr lang="en-US" sz="1700" dirty="0">
                <a:solidFill>
                  <a:prstClr val="black"/>
                </a:solidFill>
                <a:ea typeface="Calibri" panose="020F0502020204030204" pitchFamily="34" charset="0"/>
                <a:cs typeface="Times New Roman" panose="02020603050405020304" pitchFamily="18" charset="0"/>
              </a:rPr>
              <a:t>original qualities </a:t>
            </a:r>
            <a:r>
              <a:rPr lang="en-US" sz="1700" b="1" i="1" dirty="0">
                <a:solidFill>
                  <a:prstClr val="black"/>
                </a:solidFill>
                <a:ea typeface="Calibri" panose="020F0502020204030204" pitchFamily="34" charset="0"/>
                <a:cs typeface="Times New Roman" panose="02020603050405020304" pitchFamily="18" charset="0"/>
              </a:rPr>
              <a:t>or character </a:t>
            </a:r>
            <a:r>
              <a:rPr lang="en-US" sz="1700" dirty="0">
                <a:solidFill>
                  <a:prstClr val="black"/>
                </a:solidFill>
                <a:ea typeface="Calibri" panose="020F0502020204030204" pitchFamily="34" charset="0"/>
                <a:cs typeface="Times New Roman" panose="02020603050405020304" pitchFamily="18" charset="0"/>
              </a:rPr>
              <a:t>of a </a:t>
            </a:r>
            <a:r>
              <a:rPr lang="en-US" sz="1700" b="1" dirty="0">
                <a:solidFill>
                  <a:prstClr val="black"/>
                </a:solidFill>
                <a:ea typeface="Calibri" panose="020F0502020204030204" pitchFamily="34" charset="0"/>
                <a:cs typeface="Times New Roman" panose="02020603050405020304" pitchFamily="18" charset="0"/>
              </a:rPr>
              <a:t>… </a:t>
            </a:r>
            <a:r>
              <a:rPr lang="en-US" sz="1700" b="1" i="1" dirty="0">
                <a:solidFill>
                  <a:srgbClr val="FF0000"/>
                </a:solidFill>
                <a:ea typeface="Calibri" panose="020F0502020204030204" pitchFamily="34" charset="0"/>
                <a:cs typeface="Times New Roman" panose="02020603050405020304" pitchFamily="18" charset="0"/>
              </a:rPr>
              <a:t>site</a:t>
            </a:r>
            <a:r>
              <a:rPr lang="en-US" sz="1700" dirty="0">
                <a:solidFill>
                  <a:prstClr val="black"/>
                </a:solidFill>
                <a:ea typeface="Calibri" panose="020F0502020204030204" pitchFamily="34" charset="0"/>
                <a:cs typeface="Times New Roman" panose="02020603050405020304" pitchFamily="18" charset="0"/>
              </a:rPr>
              <a:t> … are retained.” § 10-105(A)(2)(b).</a:t>
            </a:r>
          </a:p>
          <a:p>
            <a:pPr lvl="0">
              <a:lnSpc>
                <a:spcPct val="90000"/>
              </a:lnSpc>
            </a:pPr>
            <a:r>
              <a:rPr lang="en-US" sz="1700" dirty="0">
                <a:solidFill>
                  <a:prstClr val="black"/>
                </a:solidFill>
                <a:ea typeface="Calibri" panose="020F0502020204030204" pitchFamily="34" charset="0"/>
                <a:cs typeface="Times New Roman" panose="02020603050405020304" pitchFamily="18" charset="0"/>
              </a:rPr>
              <a:t> </a:t>
            </a:r>
          </a:p>
          <a:p>
            <a:pPr lvl="0" indent="-228600">
              <a:lnSpc>
                <a:spcPct val="90000"/>
              </a:lnSpc>
              <a:buFont typeface="Arial" panose="020B0604020202020204" pitchFamily="34" charset="0"/>
              <a:buChar char="•"/>
            </a:pPr>
            <a:r>
              <a:rPr lang="en-US" sz="1700" dirty="0">
                <a:solidFill>
                  <a:prstClr val="black"/>
                </a:solidFill>
                <a:ea typeface="Calibri" panose="020F0502020204030204" pitchFamily="34" charset="0"/>
                <a:cs typeface="Times New Roman" panose="02020603050405020304" pitchFamily="18" charset="0"/>
              </a:rPr>
              <a:t>“Design and arrangement of buildings and structures on the site; </a:t>
            </a:r>
            <a:r>
              <a:rPr lang="en-US" sz="1700" b="1" i="1" dirty="0">
                <a:solidFill>
                  <a:prstClr val="black"/>
                </a:solidFill>
                <a:ea typeface="Calibri" panose="020F0502020204030204" pitchFamily="34" charset="0"/>
                <a:cs typeface="Times New Roman" panose="02020603050405020304" pitchFamily="18" charset="0"/>
              </a:rPr>
              <a:t>and the </a:t>
            </a:r>
            <a:r>
              <a:rPr lang="en-US" sz="1700" b="1" i="1" dirty="0">
                <a:solidFill>
                  <a:srgbClr val="FF0000"/>
                </a:solidFill>
                <a:ea typeface="Calibri" panose="020F0502020204030204" pitchFamily="34" charset="0"/>
                <a:cs typeface="Times New Roman" panose="02020603050405020304" pitchFamily="18" charset="0"/>
              </a:rPr>
              <a:t>impact upon the historic setting</a:t>
            </a:r>
            <a:r>
              <a:rPr lang="en-US" sz="1700" b="1" i="1" dirty="0">
                <a:solidFill>
                  <a:prstClr val="black"/>
                </a:solidFill>
                <a:ea typeface="Calibri" panose="020F0502020204030204" pitchFamily="34" charset="0"/>
                <a:cs typeface="Times New Roman" panose="02020603050405020304" pitchFamily="18" charset="0"/>
              </a:rPr>
              <a:t>, streetscape or environs</a:t>
            </a:r>
            <a:r>
              <a:rPr lang="en-US" sz="1700" dirty="0">
                <a:solidFill>
                  <a:prstClr val="black"/>
                </a:solidFill>
                <a:ea typeface="Calibri" panose="020F0502020204030204" pitchFamily="34" charset="0"/>
                <a:cs typeface="Times New Roman" panose="02020603050405020304" pitchFamily="18" charset="0"/>
              </a:rPr>
              <a:t>” § 10-105(A)(2)(c).</a:t>
            </a:r>
          </a:p>
          <a:p>
            <a:pPr lvl="0">
              <a:lnSpc>
                <a:spcPct val="90000"/>
              </a:lnSpc>
            </a:pPr>
            <a:endParaRPr lang="en-US" sz="1700" dirty="0">
              <a:solidFill>
                <a:prstClr val="black"/>
              </a:solidFill>
              <a:ea typeface="Calibri" panose="020F0502020204030204" pitchFamily="34" charset="0"/>
              <a:cs typeface="Times New Roman" panose="02020603050405020304" pitchFamily="18" charset="0"/>
            </a:endParaRPr>
          </a:p>
          <a:p>
            <a:pPr lvl="0" indent="-228600">
              <a:lnSpc>
                <a:spcPct val="90000"/>
              </a:lnSpc>
              <a:buFont typeface="Arial" panose="020B0604020202020204" pitchFamily="34" charset="0"/>
              <a:buChar char="•"/>
            </a:pPr>
            <a:r>
              <a:rPr lang="en-US" sz="1700" dirty="0">
                <a:solidFill>
                  <a:prstClr val="black"/>
                </a:solidFill>
                <a:ea typeface="Calibri" panose="020F0502020204030204" pitchFamily="34" charset="0"/>
                <a:cs typeface="Times New Roman" panose="02020603050405020304" pitchFamily="18" charset="0"/>
              </a:rPr>
              <a:t>“</a:t>
            </a:r>
            <a:r>
              <a:rPr lang="en-US" sz="1700" b="1" i="1" dirty="0">
                <a:solidFill>
                  <a:prstClr val="black"/>
                </a:solidFill>
                <a:ea typeface="Calibri" panose="020F0502020204030204" pitchFamily="34" charset="0"/>
                <a:cs typeface="Times New Roman" panose="02020603050405020304" pitchFamily="18" charset="0"/>
              </a:rPr>
              <a:t>The extent to which the building or structure </a:t>
            </a:r>
            <a:r>
              <a:rPr lang="en-US" sz="1700" b="1" i="1" dirty="0">
                <a:solidFill>
                  <a:srgbClr val="FF0000"/>
                </a:solidFill>
                <a:ea typeface="Calibri" panose="020F0502020204030204" pitchFamily="34" charset="0"/>
                <a:cs typeface="Times New Roman" panose="02020603050405020304" pitchFamily="18" charset="0"/>
              </a:rPr>
              <a:t>will preserve or protect historic places </a:t>
            </a:r>
            <a:r>
              <a:rPr lang="en-US" sz="1700" b="1" i="1" dirty="0">
                <a:solidFill>
                  <a:prstClr val="black"/>
                </a:solidFill>
                <a:ea typeface="Calibri" panose="020F0502020204030204" pitchFamily="34" charset="0"/>
                <a:cs typeface="Times New Roman" panose="02020603050405020304" pitchFamily="18" charset="0"/>
              </a:rPr>
              <a:t>and areas of historic interest in the city</a:t>
            </a:r>
            <a:r>
              <a:rPr lang="en-US" sz="1700" dirty="0">
                <a:solidFill>
                  <a:prstClr val="black"/>
                </a:solidFill>
                <a:ea typeface="Calibri" panose="020F0502020204030204" pitchFamily="34" charset="0"/>
                <a:cs typeface="Times New Roman" panose="02020603050405020304" pitchFamily="18" charset="0"/>
              </a:rPr>
              <a:t>” § 10-105(A)(2)(g).</a:t>
            </a:r>
          </a:p>
        </p:txBody>
      </p:sp>
      <p:sp>
        <p:nvSpPr>
          <p:cNvPr id="9" name="TextBox 8">
            <a:extLst>
              <a:ext uri="{FF2B5EF4-FFF2-40B4-BE49-F238E27FC236}">
                <a16:creationId xmlns:a16="http://schemas.microsoft.com/office/drawing/2014/main" id="{02C29C28-E503-4018-9B04-7BC46BAECD10}"/>
              </a:ext>
            </a:extLst>
          </p:cNvPr>
          <p:cNvSpPr txBox="1"/>
          <p:nvPr/>
        </p:nvSpPr>
        <p:spPr>
          <a:xfrm>
            <a:off x="1959428" y="170040"/>
            <a:ext cx="9347201" cy="646331"/>
          </a:xfrm>
          <a:prstGeom prst="rect">
            <a:avLst/>
          </a:prstGeom>
          <a:noFill/>
        </p:spPr>
        <p:txBody>
          <a:bodyPr wrap="square" rtlCol="0">
            <a:spAutoFit/>
          </a:bodyPr>
          <a:lstStyle/>
          <a:p>
            <a:r>
              <a:rPr lang="en-US" b="1" dirty="0"/>
              <a:t>“To protect against destruction of, </a:t>
            </a:r>
            <a:r>
              <a:rPr lang="en-US" b="1" dirty="0">
                <a:solidFill>
                  <a:srgbClr val="FF0000"/>
                </a:solidFill>
              </a:rPr>
              <a:t>or encroachment upon</a:t>
            </a:r>
            <a:r>
              <a:rPr lang="en-US" b="1" dirty="0"/>
              <a:t>, historic areas and archeological sites.”                 § 1-102(G)</a:t>
            </a:r>
          </a:p>
        </p:txBody>
      </p:sp>
      <p:sp>
        <p:nvSpPr>
          <p:cNvPr id="2" name="Slide Number Placeholder 1">
            <a:extLst>
              <a:ext uri="{FF2B5EF4-FFF2-40B4-BE49-F238E27FC236}">
                <a16:creationId xmlns:a16="http://schemas.microsoft.com/office/drawing/2014/main" id="{C60C0152-24CB-4491-AC36-33EBC59233D7}"/>
              </a:ext>
            </a:extLst>
          </p:cNvPr>
          <p:cNvSpPr>
            <a:spLocks noGrp="1"/>
          </p:cNvSpPr>
          <p:nvPr>
            <p:ph type="sldNum" sz="quarter" idx="12"/>
          </p:nvPr>
        </p:nvSpPr>
        <p:spPr/>
        <p:txBody>
          <a:bodyPr/>
          <a:lstStyle/>
          <a:p>
            <a:fld id="{7293C641-2360-40BC-81BC-760DD6D4D017}" type="slidenum">
              <a:rPr lang="en-US" smtClean="0"/>
              <a:t>4</a:t>
            </a:fld>
            <a:endParaRPr lang="en-US"/>
          </a:p>
        </p:txBody>
      </p:sp>
    </p:spTree>
    <p:extLst>
      <p:ext uri="{BB962C8B-B14F-4D97-AF65-F5344CB8AC3E}">
        <p14:creationId xmlns:p14="http://schemas.microsoft.com/office/powerpoint/2010/main" val="397354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D28D2-979F-4492-BBE1-8792E598B8E5}"/>
              </a:ext>
            </a:extLst>
          </p:cNvPr>
          <p:cNvSpPr/>
          <p:nvPr/>
        </p:nvSpPr>
        <p:spPr>
          <a:xfrm>
            <a:off x="1818290" y="982176"/>
            <a:ext cx="9375228" cy="4893647"/>
          </a:xfrm>
          <a:prstGeom prst="rect">
            <a:avLst/>
          </a:prstGeom>
        </p:spPr>
        <p:txBody>
          <a:bodyPr wrap="square">
            <a:spAutoFit/>
          </a:bodyPr>
          <a:lstStyle/>
          <a:p>
            <a:r>
              <a:rPr lang="en-US" sz="2400" b="1" dirty="0"/>
              <a:t>Sec. 1-200 - General application of ordinance</a:t>
            </a:r>
            <a:r>
              <a:rPr lang="en-US" sz="2400" dirty="0"/>
              <a:t>.***</a:t>
            </a:r>
          </a:p>
          <a:p>
            <a:endParaRPr lang="en-US" sz="2400" dirty="0"/>
          </a:p>
          <a:p>
            <a:r>
              <a:rPr lang="en-US" sz="2400" dirty="0"/>
              <a:t>(F) Conflicting provisions.  In interpreting and applying the provisions of this ordinance, they shall be held to be the minimum requirements for the promotion of the public safety, health, convenience, comfort, prosperity, or general welfare. </a:t>
            </a:r>
            <a:r>
              <a:rPr lang="en-US" sz="2400" b="1" dirty="0"/>
              <a:t>Whenever any provision of this ordinance imposes a greater requirement or a higher standard than is required in any state or federal statute or other city ordinance or regulation, the provision of this ordinance shall govern</a:t>
            </a:r>
            <a:r>
              <a:rPr lang="en-US" sz="2400" dirty="0"/>
              <a:t>. </a:t>
            </a:r>
            <a:r>
              <a:rPr lang="en-US" sz="2400" b="1" dirty="0">
                <a:solidFill>
                  <a:srgbClr val="FF0000"/>
                </a:solidFill>
              </a:rPr>
              <a:t>Whenever any provision of any state or federal statute or other city ordinance or regulation imposes a greater requirement or a higher standard than is required by this ordinance, the provision of such state or federal statute or other city ordinance or regulation shall govern.</a:t>
            </a:r>
          </a:p>
        </p:txBody>
      </p:sp>
      <p:sp>
        <p:nvSpPr>
          <p:cNvPr id="3" name="Slide Number Placeholder 2">
            <a:extLst>
              <a:ext uri="{FF2B5EF4-FFF2-40B4-BE49-F238E27FC236}">
                <a16:creationId xmlns:a16="http://schemas.microsoft.com/office/drawing/2014/main" id="{96D829D0-BA4D-494F-A224-8ABF6C15695B}"/>
              </a:ext>
            </a:extLst>
          </p:cNvPr>
          <p:cNvSpPr>
            <a:spLocks noGrp="1"/>
          </p:cNvSpPr>
          <p:nvPr>
            <p:ph type="sldNum" sz="quarter" idx="12"/>
          </p:nvPr>
        </p:nvSpPr>
        <p:spPr/>
        <p:txBody>
          <a:bodyPr/>
          <a:lstStyle/>
          <a:p>
            <a:fld id="{7293C641-2360-40BC-81BC-760DD6D4D017}" type="slidenum">
              <a:rPr lang="en-US" smtClean="0"/>
              <a:t>5</a:t>
            </a:fld>
            <a:endParaRPr lang="en-US"/>
          </a:p>
        </p:txBody>
      </p:sp>
    </p:spTree>
    <p:extLst>
      <p:ext uri="{BB962C8B-B14F-4D97-AF65-F5344CB8AC3E}">
        <p14:creationId xmlns:p14="http://schemas.microsoft.com/office/powerpoint/2010/main" val="4300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7E375-A1BC-4275-A34A-DA352A0B3F4B}"/>
              </a:ext>
            </a:extLst>
          </p:cNvPr>
          <p:cNvSpPr/>
          <p:nvPr/>
        </p:nvSpPr>
        <p:spPr>
          <a:xfrm>
            <a:off x="672662" y="1036720"/>
            <a:ext cx="11161985" cy="4799071"/>
          </a:xfrm>
          <a:prstGeom prst="rect">
            <a:avLst/>
          </a:prstGeom>
        </p:spPr>
        <p:txBody>
          <a:bodyPr wrap="square">
            <a:spAutoFit/>
          </a:bodyPr>
          <a:lstStyle/>
          <a:p>
            <a:pPr marL="457200" marR="457200" algn="just">
              <a:lnSpc>
                <a:spcPct val="115000"/>
              </a:lnSpc>
              <a:spcBef>
                <a:spcPts val="0"/>
              </a:spcBef>
              <a:spcAft>
                <a:spcPts val="1000"/>
              </a:spcAft>
            </a:pPr>
            <a:r>
              <a:rPr lang="en-US" sz="2000" b="1" i="1" dirty="0">
                <a:latin typeface="Helvetica" panose="020B0604020202020204" pitchFamily="34" charset="0"/>
                <a:ea typeface="Calibri" panose="020F0502020204030204" pitchFamily="34" charset="0"/>
                <a:cs typeface="Times New Roman" panose="02020603050405020304" pitchFamily="18" charset="0"/>
              </a:rPr>
              <a:t>No open-space land</a:t>
            </a:r>
            <a:r>
              <a:rPr lang="en-US" sz="2000" dirty="0">
                <a:latin typeface="Helvetica" panose="020B0604020202020204" pitchFamily="34" charset="0"/>
                <a:ea typeface="Calibri" panose="020F0502020204030204" pitchFamily="34" charset="0"/>
                <a:cs typeface="Times New Roman" panose="02020603050405020304" pitchFamily="18" charset="0"/>
              </a:rPr>
              <a:t>, the title to or interest or right in which has been acquired under this chapter and which has been designated as open-space land under the authority of this chapter, </a:t>
            </a:r>
            <a:r>
              <a:rPr lang="en-US" sz="2000" b="1" i="1" dirty="0">
                <a:latin typeface="Helvetica" panose="020B0604020202020204" pitchFamily="34" charset="0"/>
                <a:ea typeface="Calibri" panose="020F0502020204030204" pitchFamily="34" charset="0"/>
                <a:cs typeface="Times New Roman" panose="02020603050405020304" pitchFamily="18" charset="0"/>
              </a:rPr>
              <a:t>shall be converted or diverted from open-space land use unless</a:t>
            </a:r>
            <a:r>
              <a:rPr lang="en-US" sz="2000" dirty="0">
                <a:latin typeface="Helvetica" panose="020B0604020202020204" pitchFamily="34" charset="0"/>
                <a:ea typeface="Calibri" panose="020F0502020204030204" pitchFamily="34" charset="0"/>
                <a:cs typeface="Times New Roman" panose="02020603050405020304" pitchFamily="18" charset="0"/>
              </a:rPr>
              <a:t> (</a:t>
            </a:r>
            <a:r>
              <a:rPr lang="en-US" sz="2000" dirty="0" err="1">
                <a:latin typeface="Helvetica" panose="020B0604020202020204" pitchFamily="34" charset="0"/>
                <a:ea typeface="Calibri" panose="020F0502020204030204" pitchFamily="34" charset="0"/>
                <a:cs typeface="Times New Roman" panose="02020603050405020304" pitchFamily="18" charset="0"/>
              </a:rPr>
              <a:t>i</a:t>
            </a:r>
            <a:r>
              <a:rPr lang="en-US" sz="2000" dirty="0">
                <a:latin typeface="Helvetica" panose="020B0604020202020204" pitchFamily="34" charset="0"/>
                <a:ea typeface="Calibri" panose="020F0502020204030204" pitchFamily="34" charset="0"/>
                <a:cs typeface="Times New Roman" panose="02020603050405020304" pitchFamily="18" charset="0"/>
              </a:rPr>
              <a:t>) the conversion or diversion is determined by the public body to be (a) </a:t>
            </a:r>
            <a:r>
              <a:rPr lang="en-US" sz="2000" b="1" i="1" dirty="0">
                <a:solidFill>
                  <a:srgbClr val="FF0000"/>
                </a:solidFill>
                <a:latin typeface="Helvetica" panose="020B0604020202020204" pitchFamily="34" charset="0"/>
                <a:ea typeface="Calibri" panose="020F0502020204030204" pitchFamily="34" charset="0"/>
                <a:cs typeface="Times New Roman" panose="02020603050405020304" pitchFamily="18" charset="0"/>
              </a:rPr>
              <a:t>essential</a:t>
            </a:r>
            <a:r>
              <a:rPr lang="en-US" sz="2000" b="1" i="1" dirty="0">
                <a:latin typeface="Helvetica" panose="020B0604020202020204" pitchFamily="34" charset="0"/>
                <a:ea typeface="Calibri" panose="020F0502020204030204" pitchFamily="34" charset="0"/>
                <a:cs typeface="Times New Roman" panose="02020603050405020304" pitchFamily="18" charset="0"/>
              </a:rPr>
              <a:t> to the orderly development and growth of the locality</a:t>
            </a:r>
            <a:r>
              <a:rPr lang="en-US" sz="2000" dirty="0">
                <a:latin typeface="Helvetica" panose="020B0604020202020204" pitchFamily="34" charset="0"/>
                <a:ea typeface="Calibri" panose="020F0502020204030204" pitchFamily="34" charset="0"/>
                <a:cs typeface="Times New Roman" panose="02020603050405020304" pitchFamily="18" charset="0"/>
              </a:rPr>
              <a:t> </a:t>
            </a:r>
            <a:r>
              <a:rPr lang="en-US" sz="2000" b="1" i="1" dirty="0">
                <a:latin typeface="Helvetica" panose="020B0604020202020204" pitchFamily="34" charset="0"/>
                <a:ea typeface="Calibri" panose="020F0502020204030204" pitchFamily="34" charset="0"/>
                <a:cs typeface="Times New Roman" panose="02020603050405020304" pitchFamily="18" charset="0"/>
              </a:rPr>
              <a:t>and</a:t>
            </a:r>
            <a:r>
              <a:rPr lang="en-US" sz="2000" dirty="0">
                <a:latin typeface="Helvetica" panose="020B0604020202020204" pitchFamily="34" charset="0"/>
                <a:ea typeface="Calibri" panose="020F0502020204030204" pitchFamily="34" charset="0"/>
                <a:cs typeface="Times New Roman" panose="02020603050405020304" pitchFamily="18" charset="0"/>
              </a:rPr>
              <a:t> (b) in accordance with the official comprehensive plan for the locality in effect at the time of conversion or diversion </a:t>
            </a:r>
            <a:r>
              <a:rPr lang="en-US" sz="2000" b="1" i="1" dirty="0">
                <a:latin typeface="Helvetica" panose="020B0604020202020204" pitchFamily="34" charset="0"/>
                <a:ea typeface="Calibri" panose="020F0502020204030204" pitchFamily="34" charset="0"/>
                <a:cs typeface="Times New Roman" panose="02020603050405020304" pitchFamily="18" charset="0"/>
              </a:rPr>
              <a:t>and</a:t>
            </a:r>
            <a:r>
              <a:rPr lang="en-US" sz="2000" dirty="0">
                <a:latin typeface="Helvetica" panose="020B0604020202020204" pitchFamily="34" charset="0"/>
                <a:ea typeface="Calibri" panose="020F0502020204030204" pitchFamily="34" charset="0"/>
                <a:cs typeface="Times New Roman" panose="02020603050405020304" pitchFamily="18" charset="0"/>
              </a:rPr>
              <a:t> (ii) </a:t>
            </a:r>
            <a:r>
              <a:rPr lang="en-US" sz="2000" b="1" i="1" dirty="0">
                <a:latin typeface="Helvetica" panose="020B0604020202020204" pitchFamily="34" charset="0"/>
                <a:ea typeface="Calibri" panose="020F0502020204030204" pitchFamily="34" charset="0"/>
                <a:cs typeface="Times New Roman" panose="02020603050405020304" pitchFamily="18" charset="0"/>
              </a:rPr>
              <a:t>there is substituted other real property which is (a) of at least equal fair market value, (b) of greater value as permanent open-space land than the land converted or diverted and (c) of as nearly as feasible equivalent usefulness and location for use as permanent open-space land as is the land converted or diverted.</a:t>
            </a:r>
            <a:r>
              <a:rPr lang="en-US" sz="2000" dirty="0">
                <a:latin typeface="Helvetica" panose="020B0604020202020204" pitchFamily="34" charset="0"/>
                <a:ea typeface="Calibri" panose="020F0502020204030204" pitchFamily="34" charset="0"/>
                <a:cs typeface="Times New Roman" panose="02020603050405020304" pitchFamily="18" charset="0"/>
              </a:rPr>
              <a:t> </a:t>
            </a:r>
            <a:r>
              <a:rPr lang="en-US" sz="2000" b="1" i="1" dirty="0">
                <a:latin typeface="Helvetica" panose="020B0604020202020204" pitchFamily="34" charset="0"/>
                <a:ea typeface="Calibri" panose="020F0502020204030204" pitchFamily="34" charset="0"/>
                <a:cs typeface="Times New Roman" panose="02020603050405020304" pitchFamily="18" charset="0"/>
              </a:rPr>
              <a:t>The public body shall assure that the property substituted will be subject to the provisions of this chapter</a:t>
            </a:r>
            <a:r>
              <a:rPr lang="en-US" sz="2000" dirty="0">
                <a:latin typeface="Helvetica" panose="020B060402020202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dirty="0">
                <a:latin typeface="Helvetica" panose="020B0604020202020204" pitchFamily="34" charset="0"/>
                <a:ea typeface="Calibri" panose="020F0502020204030204" pitchFamily="34" charset="0"/>
                <a:cs typeface="Times New Roman" panose="02020603050405020304" pitchFamily="18" charset="0"/>
              </a:rPr>
              <a:t>Va. Code Ann. § 10.1-1704 (emphasis added).</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9ED8F17-0B03-43DD-B289-D9DCC91EDC28}"/>
              </a:ext>
            </a:extLst>
          </p:cNvPr>
          <p:cNvSpPr txBox="1"/>
          <p:nvPr/>
        </p:nvSpPr>
        <p:spPr>
          <a:xfrm>
            <a:off x="2564524" y="451945"/>
            <a:ext cx="6642538" cy="584775"/>
          </a:xfrm>
          <a:prstGeom prst="rect">
            <a:avLst/>
          </a:prstGeom>
          <a:noFill/>
        </p:spPr>
        <p:txBody>
          <a:bodyPr wrap="square" rtlCol="0">
            <a:spAutoFit/>
          </a:bodyPr>
          <a:lstStyle/>
          <a:p>
            <a:pPr algn="ctr"/>
            <a:r>
              <a:rPr lang="en-US" sz="3200" dirty="0"/>
              <a:t>Open Space Land Act</a:t>
            </a:r>
          </a:p>
        </p:txBody>
      </p:sp>
      <p:sp>
        <p:nvSpPr>
          <p:cNvPr id="2" name="Slide Number Placeholder 1">
            <a:extLst>
              <a:ext uri="{FF2B5EF4-FFF2-40B4-BE49-F238E27FC236}">
                <a16:creationId xmlns:a16="http://schemas.microsoft.com/office/drawing/2014/main" id="{74DBDE71-06EC-4FB8-8257-9C0930D02E41}"/>
              </a:ext>
            </a:extLst>
          </p:cNvPr>
          <p:cNvSpPr>
            <a:spLocks noGrp="1"/>
          </p:cNvSpPr>
          <p:nvPr>
            <p:ph type="sldNum" sz="quarter" idx="12"/>
          </p:nvPr>
        </p:nvSpPr>
        <p:spPr/>
        <p:txBody>
          <a:bodyPr/>
          <a:lstStyle/>
          <a:p>
            <a:fld id="{7293C641-2360-40BC-81BC-760DD6D4D017}" type="slidenum">
              <a:rPr lang="en-US" smtClean="0"/>
              <a:t>6</a:t>
            </a:fld>
            <a:endParaRPr lang="en-US"/>
          </a:p>
        </p:txBody>
      </p:sp>
    </p:spTree>
    <p:extLst>
      <p:ext uri="{BB962C8B-B14F-4D97-AF65-F5344CB8AC3E}">
        <p14:creationId xmlns:p14="http://schemas.microsoft.com/office/powerpoint/2010/main" val="145009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465E3F-FDA1-45AF-B222-F874F026BAFB}"/>
              </a:ext>
            </a:extLst>
          </p:cNvPr>
          <p:cNvSpPr/>
          <p:nvPr/>
        </p:nvSpPr>
        <p:spPr>
          <a:xfrm>
            <a:off x="1839309" y="1659285"/>
            <a:ext cx="10016359" cy="4401205"/>
          </a:xfrm>
          <a:prstGeom prst="rect">
            <a:avLst/>
          </a:prstGeom>
        </p:spPr>
        <p:txBody>
          <a:bodyPr wrap="square">
            <a:spAutoFit/>
          </a:bodyPr>
          <a:lstStyle/>
          <a:p>
            <a:r>
              <a:rPr lang="en-US" sz="2800" dirty="0"/>
              <a:t>§ 10.1-1705. </a:t>
            </a:r>
            <a:r>
              <a:rPr lang="en-US" sz="2800" b="1" dirty="0"/>
              <a:t>Chapter controlling over other laws; powers supplemental</a:t>
            </a:r>
          </a:p>
          <a:p>
            <a:endParaRPr lang="en-US" sz="2800" dirty="0"/>
          </a:p>
          <a:p>
            <a:r>
              <a:rPr lang="en-US" sz="2800" dirty="0">
                <a:solidFill>
                  <a:srgbClr val="FF0000"/>
                </a:solidFill>
              </a:rPr>
              <a:t>Insofar as the provisions of this chapter are inconsistent with the provisions of any other law, the provisions of this chapter shall be controlling</a:t>
            </a:r>
            <a:r>
              <a:rPr lang="en-US" sz="2800" dirty="0"/>
              <a:t>. The powers conferred by this chapter shall be in addition and supplemental to the powers conferred by any other law.</a:t>
            </a:r>
          </a:p>
          <a:p>
            <a:endParaRPr lang="en-US" sz="2800" dirty="0"/>
          </a:p>
          <a:p>
            <a:r>
              <a:rPr lang="en-US" sz="2800" dirty="0"/>
              <a:t>Va. Code § 10.1-1705</a:t>
            </a:r>
          </a:p>
        </p:txBody>
      </p:sp>
      <p:sp>
        <p:nvSpPr>
          <p:cNvPr id="3" name="TextBox 2">
            <a:extLst>
              <a:ext uri="{FF2B5EF4-FFF2-40B4-BE49-F238E27FC236}">
                <a16:creationId xmlns:a16="http://schemas.microsoft.com/office/drawing/2014/main" id="{C5A7CB2F-1F99-4C21-BAF4-E1774AB3F209}"/>
              </a:ext>
            </a:extLst>
          </p:cNvPr>
          <p:cNvSpPr txBox="1"/>
          <p:nvPr/>
        </p:nvSpPr>
        <p:spPr>
          <a:xfrm>
            <a:off x="1839309" y="378372"/>
            <a:ext cx="9701050" cy="553998"/>
          </a:xfrm>
          <a:prstGeom prst="rect">
            <a:avLst/>
          </a:prstGeom>
          <a:noFill/>
        </p:spPr>
        <p:txBody>
          <a:bodyPr wrap="square" rtlCol="0">
            <a:spAutoFit/>
          </a:bodyPr>
          <a:lstStyle/>
          <a:p>
            <a:r>
              <a:rPr lang="en-US" sz="3000" dirty="0"/>
              <a:t>Open Space Land Act Expressly Controls Over Any Other Law</a:t>
            </a:r>
          </a:p>
        </p:txBody>
      </p:sp>
      <p:sp>
        <p:nvSpPr>
          <p:cNvPr id="4" name="Slide Number Placeholder 3">
            <a:extLst>
              <a:ext uri="{FF2B5EF4-FFF2-40B4-BE49-F238E27FC236}">
                <a16:creationId xmlns:a16="http://schemas.microsoft.com/office/drawing/2014/main" id="{2BE98821-49E9-48F8-B813-31F5ACCD0C0D}"/>
              </a:ext>
            </a:extLst>
          </p:cNvPr>
          <p:cNvSpPr>
            <a:spLocks noGrp="1"/>
          </p:cNvSpPr>
          <p:nvPr>
            <p:ph type="sldNum" sz="quarter" idx="12"/>
          </p:nvPr>
        </p:nvSpPr>
        <p:spPr/>
        <p:txBody>
          <a:bodyPr/>
          <a:lstStyle/>
          <a:p>
            <a:fld id="{7293C641-2360-40BC-81BC-760DD6D4D017}" type="slidenum">
              <a:rPr lang="en-US" smtClean="0"/>
              <a:t>7</a:t>
            </a:fld>
            <a:endParaRPr lang="en-US"/>
          </a:p>
        </p:txBody>
      </p:sp>
    </p:spTree>
    <p:extLst>
      <p:ext uri="{BB962C8B-B14F-4D97-AF65-F5344CB8AC3E}">
        <p14:creationId xmlns:p14="http://schemas.microsoft.com/office/powerpoint/2010/main" val="46094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D82CC-45D2-4573-BBB5-EF485A470A25}"/>
              </a:ext>
            </a:extLst>
          </p:cNvPr>
          <p:cNvSpPr>
            <a:spLocks noGrp="1"/>
          </p:cNvSpPr>
          <p:nvPr>
            <p:ph type="sldNum" sz="quarter" idx="12"/>
          </p:nvPr>
        </p:nvSpPr>
        <p:spPr/>
        <p:txBody>
          <a:bodyPr/>
          <a:lstStyle/>
          <a:p>
            <a:fld id="{7293C641-2360-40BC-81BC-760DD6D4D017}" type="slidenum">
              <a:rPr lang="en-US" smtClean="0"/>
              <a:t>8</a:t>
            </a:fld>
            <a:endParaRPr lang="en-US"/>
          </a:p>
        </p:txBody>
      </p:sp>
      <p:sp>
        <p:nvSpPr>
          <p:cNvPr id="6" name="TextBox 5">
            <a:extLst>
              <a:ext uri="{FF2B5EF4-FFF2-40B4-BE49-F238E27FC236}">
                <a16:creationId xmlns:a16="http://schemas.microsoft.com/office/drawing/2014/main" id="{BDAFBC70-47D2-408D-97A5-8D93D40BBA57}"/>
              </a:ext>
            </a:extLst>
          </p:cNvPr>
          <p:cNvSpPr txBox="1"/>
          <p:nvPr/>
        </p:nvSpPr>
        <p:spPr>
          <a:xfrm>
            <a:off x="1954924" y="924910"/>
            <a:ext cx="9398876" cy="2585323"/>
          </a:xfrm>
          <a:prstGeom prst="rect">
            <a:avLst/>
          </a:prstGeom>
          <a:noFill/>
        </p:spPr>
        <p:txBody>
          <a:bodyPr wrap="square" rtlCol="0">
            <a:spAutoFit/>
          </a:bodyPr>
          <a:lstStyle/>
          <a:p>
            <a:r>
              <a:rPr lang="en-US" dirty="0"/>
              <a:t>A.E. Dick Howard on Historical Importance of Justice Black</a:t>
            </a:r>
          </a:p>
          <a:p>
            <a:endParaRPr lang="en-US" dirty="0"/>
          </a:p>
          <a:p>
            <a:r>
              <a:rPr lang="en-US" dirty="0"/>
              <a:t>W. Brown Morton III on Proper Application of Preservation Standard and </a:t>
            </a:r>
            <a:r>
              <a:rPr lang="en-US" dirty="0" err="1"/>
              <a:t>Princioples</a:t>
            </a:r>
            <a:endParaRPr lang="en-US" dirty="0"/>
          </a:p>
          <a:p>
            <a:endParaRPr lang="en-US" dirty="0"/>
          </a:p>
          <a:p>
            <a:r>
              <a:rPr lang="en-US" dirty="0"/>
              <a:t>John Dumsick on Structural Engineering Issues</a:t>
            </a:r>
          </a:p>
          <a:p>
            <a:endParaRPr lang="en-US" dirty="0"/>
          </a:p>
          <a:p>
            <a:r>
              <a:rPr lang="en-US" dirty="0"/>
              <a:t>Josephine Black on her father’s and her own intent in dedicating the Open Space Easement</a:t>
            </a:r>
          </a:p>
          <a:p>
            <a:endParaRPr lang="en-US"/>
          </a:p>
          <a:p>
            <a:endParaRPr lang="en-US"/>
          </a:p>
        </p:txBody>
      </p:sp>
    </p:spTree>
    <p:extLst>
      <p:ext uri="{BB962C8B-B14F-4D97-AF65-F5344CB8AC3E}">
        <p14:creationId xmlns:p14="http://schemas.microsoft.com/office/powerpoint/2010/main" val="800633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Widescreen</PresentationFormat>
  <Paragraphs>65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Copperplate Gothic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2019-05-12T18:45:06Z</dcterms:created>
  <dcterms:modified xsi:type="dcterms:W3CDTF">2019-05-13T03:33:29Z</dcterms:modified>
</cp:coreProperties>
</file>